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65" r:id="rId4"/>
    <p:sldId id="266" r:id="rId5"/>
    <p:sldId id="267" r:id="rId6"/>
    <p:sldId id="268" r:id="rId7"/>
    <p:sldId id="269" r:id="rId8"/>
    <p:sldId id="270" r:id="rId9"/>
    <p:sldId id="271" r:id="rId10"/>
    <p:sldId id="272" r:id="rId11"/>
    <p:sldId id="273" r:id="rId12"/>
    <p:sldId id="284" r:id="rId13"/>
    <p:sldId id="274" r:id="rId14"/>
    <p:sldId id="275" r:id="rId15"/>
    <p:sldId id="276" r:id="rId16"/>
    <p:sldId id="285" r:id="rId17"/>
    <p:sldId id="277" r:id="rId18"/>
    <p:sldId id="278" r:id="rId19"/>
    <p:sldId id="286" r:id="rId20"/>
    <p:sldId id="288" r:id="rId21"/>
    <p:sldId id="287" r:id="rId22"/>
    <p:sldId id="279" r:id="rId23"/>
    <p:sldId id="259" r:id="rId24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989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46F890A9-2807-4EBB-B81D-B2AA78EC7F39}" styleName="어두운 스타일 2 - 강조 5/강조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657" autoAdjust="0"/>
    <p:restoredTop sz="94660"/>
  </p:normalViewPr>
  <p:slideViewPr>
    <p:cSldViewPr>
      <p:cViewPr varScale="1">
        <p:scale>
          <a:sx n="109" d="100"/>
          <a:sy n="109" d="100"/>
        </p:scale>
        <p:origin x="2364" y="102"/>
      </p:cViewPr>
      <p:guideLst>
        <p:guide orient="horz" pos="2160"/>
        <p:guide pos="22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BBE30F-CFA6-4D42-8E2A-FD8288D31C84}" type="datetimeFigureOut">
              <a:rPr lang="ko-KR" altLang="en-US" smtClean="0"/>
              <a:t>2021-04-07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A98BC8-16BC-4272-A399-6090EE4EB7B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36134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교직과정에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대해 안내하겠습니다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A98BC8-16BC-4272-A399-6090EE4EB7B3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08012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사범대학에 입학 시 무시험검정에 의해 교원자격증을 취득할 수 있습니다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 무시험검정에 합격하기 위한 기준에 대해 우선 설명하겠습니다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A98BC8-16BC-4272-A399-6090EE4EB7B3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467473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사범대학은 중등학교 교사 양성을 목적으로 설립한 대학으로서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교원자격증을 취득해야만 졸업이 가능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하며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교원자격 취득을 위하여 전공과목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50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학점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교직과목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학점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기타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인적성검사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심폐소생술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성인지교육을 이수해야 합니다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A98BC8-16BC-4272-A399-6090EE4EB7B3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01712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전공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50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학점은 기본이수과목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7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 분야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7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과목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21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학점 이상을 포함해야 하고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교과교육론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교과교재연구및지도와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논리 및 논술 교과목을 이수해야 합니다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A98BC8-16BC-4272-A399-6090EE4EB7B3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23384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7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 분야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7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과목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21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학점의 의미를 설명하면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A98BC8-16BC-4272-A399-6090EE4EB7B3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84952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사범대학 기본이수과목은 교직과 홈페이지를 참조하시기 바랍니다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A98BC8-16BC-4272-A399-6090EE4EB7B3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7451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각 학과별 교과교육영역 교과목을 참고하시기 바랍니다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A98BC8-16BC-4272-A399-6090EE4EB7B3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05056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A98BC8-16BC-4272-A399-6090EE4EB7B3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68486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전공과목에 이어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교직과목은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다음과 같습니다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교직이론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6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과목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학점 이상</a:t>
            </a: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교직소양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과목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6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학점 이상</a:t>
            </a: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교육실습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과목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학점 이상을 반드시 이수하여야 합니다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A98BC8-16BC-4272-A399-6090EE4EB7B3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647868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또한 무시험검정에 통과하기 위해서는 전공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75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점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교직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80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점 이상의 평균점수를 취득해야 합니다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A98BC8-16BC-4272-A399-6090EE4EB7B3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35980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그리고 그 외 적성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인성검사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회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심폐소생술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회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성인지교육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회를 이수해야 무시험검정에 합격할 수 있습니다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A98BC8-16BC-4272-A399-6090EE4EB7B3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72338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교육실습과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교육봉사활동에 대한 내용은 설명을 생략하고 자료로 대체하겠습니다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A98BC8-16BC-4272-A399-6090EE4EB7B3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849579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A98BC8-16BC-4272-A399-6090EE4EB7B3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336133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A98BC8-16BC-4272-A399-6090EE4EB7B3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874232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A98BC8-16BC-4272-A399-6090EE4EB7B3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075003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A98BC8-16BC-4272-A399-6090EE4EB7B3}" type="slidenum">
              <a:rPr lang="ko-KR" altLang="en-US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376339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A98BC8-16BC-4272-A399-6090EE4EB7B3}" type="slidenum">
              <a:rPr lang="ko-KR" altLang="en-US" smtClean="0"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3379356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주전공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외에 교직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다중전공을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신청하여 소정의 자격을 갖추면 복수의 교원자격을 취득할 수 있습니다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A98BC8-16BC-4272-A399-6090EE4EB7B3}" type="slidenum">
              <a:rPr lang="ko-KR" altLang="en-US" smtClean="0"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766230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교직관련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공지는 교직과 홈페이지 공지사항에서 확인 바랍니다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A98BC8-16BC-4272-A399-6090EE4EB7B3}" type="slidenum">
              <a:rPr lang="ko-KR" altLang="en-US" smtClean="0"/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224049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마지막으로 본인의 교직이수내역을 조회하는 방법을 알려드립니다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A98BC8-16BC-4272-A399-6090EE4EB7B3}" type="slidenum">
              <a:rPr lang="ko-KR" altLang="en-US" smtClean="0"/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449707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감사합니다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A98BC8-16BC-4272-A399-6090EE4EB7B3}" type="slidenum">
              <a:rPr lang="ko-KR" altLang="en-US" smtClean="0"/>
              <a:t>23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91087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C8AA8-D6AC-437B-9789-0DBFCA4E7818}" type="datetimeFigureOut">
              <a:rPr lang="ko-KR" altLang="en-US" smtClean="0"/>
              <a:t>2021-04-07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EEBB4-6B4E-4534-897E-BE99E6E4F91F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8" name="그림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94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7165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C8AA8-D6AC-437B-9789-0DBFCA4E7818}" type="datetimeFigureOut">
              <a:rPr lang="ko-KR" altLang="en-US" smtClean="0"/>
              <a:t>2021-04-07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EEBB4-6B4E-4534-897E-BE99E6E4F91F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09213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C8AA8-D6AC-437B-9789-0DBFCA4E7818}" type="datetimeFigureOut">
              <a:rPr lang="ko-KR" altLang="en-US" smtClean="0"/>
              <a:t>2021-04-07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EEBB4-6B4E-4534-897E-BE99E6E4F91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941555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C8AA8-D6AC-437B-9789-0DBFCA4E7818}" type="datetimeFigureOut">
              <a:rPr lang="ko-KR" altLang="en-US" smtClean="0"/>
              <a:t>2021-04-07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EEBB4-6B4E-4534-897E-BE99E6E4F91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63075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C8AA8-D6AC-437B-9789-0DBFCA4E7818}" type="datetimeFigureOut">
              <a:rPr lang="ko-KR" altLang="en-US" smtClean="0"/>
              <a:t>2021-04-07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EEBB4-6B4E-4534-897E-BE99E6E4F91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00895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C8AA8-D6AC-437B-9789-0DBFCA4E7818}" type="datetimeFigureOut">
              <a:rPr lang="ko-KR" altLang="en-US" smtClean="0"/>
              <a:t>2021-04-07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EEBB4-6B4E-4534-897E-BE99E6E4F91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13651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C8AA8-D6AC-437B-9789-0DBFCA4E7818}" type="datetimeFigureOut">
              <a:rPr lang="ko-KR" altLang="en-US" smtClean="0"/>
              <a:t>2021-04-07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EEBB4-6B4E-4534-897E-BE99E6E4F91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214026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C8AA8-D6AC-437B-9789-0DBFCA4E7818}" type="datetimeFigureOut">
              <a:rPr lang="ko-KR" altLang="en-US" smtClean="0"/>
              <a:t>2021-04-07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EEBB4-6B4E-4534-897E-BE99E6E4F91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372804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C8AA8-D6AC-437B-9789-0DBFCA4E7818}" type="datetimeFigureOut">
              <a:rPr lang="ko-KR" altLang="en-US" smtClean="0"/>
              <a:t>2021-04-07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EEBB4-6B4E-4534-897E-BE99E6E4F91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55100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C8AA8-D6AC-437B-9789-0DBFCA4E7818}" type="datetimeFigureOut">
              <a:rPr lang="ko-KR" altLang="en-US" smtClean="0"/>
              <a:t>2021-04-07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EEBB4-6B4E-4534-897E-BE99E6E4F91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58556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C8AA8-D6AC-437B-9789-0DBFCA4E7818}" type="datetimeFigureOut">
              <a:rPr lang="ko-KR" altLang="en-US" smtClean="0"/>
              <a:t>2021-04-07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EEBB4-6B4E-4534-897E-BE99E6E4F91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62964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CC8AA8-D6AC-437B-9789-0DBFCA4E7818}" type="datetimeFigureOut">
              <a:rPr lang="ko-KR" altLang="en-US" smtClean="0"/>
              <a:t>2021-04-07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1EEBB4-6B4E-4534-897E-BE99E6E4F91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6489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education.hanyang.ac.kr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WMF"/><Relationship Id="rId4" Type="http://schemas.openxmlformats.org/officeDocument/2006/relationships/hyperlink" Target="https://teacher.hanyang.ac.kr/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hyteacher@hanyang.ac.kr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04000" y="2412000"/>
            <a:ext cx="5760640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ko-KR" altLang="en-US" sz="3200" b="1" spc="-150" dirty="0">
                <a:solidFill>
                  <a:schemeClr val="bg1"/>
                </a:solidFill>
              </a:rPr>
              <a:t>교직 과정 안내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78898" y="5506968"/>
            <a:ext cx="12241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>
                <a:solidFill>
                  <a:schemeClr val="bg1"/>
                </a:solidFill>
              </a:rPr>
              <a:t>2021</a:t>
            </a:r>
            <a:r>
              <a:rPr lang="ko-KR" altLang="en-US" sz="1200" dirty="0">
                <a:solidFill>
                  <a:schemeClr val="bg1"/>
                </a:solidFill>
              </a:rPr>
              <a:t>년</a:t>
            </a:r>
            <a:endParaRPr lang="ko-KR" altLang="en-US" sz="1050" dirty="0">
              <a:solidFill>
                <a:schemeClr val="bg1"/>
              </a:solidFill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6120000"/>
            <a:ext cx="1490475" cy="124968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000" y="360000"/>
            <a:ext cx="675259" cy="70103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325052" y="5958736"/>
            <a:ext cx="1818948" cy="4801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ko-KR" altLang="en-US" sz="1400" b="1" spc="-150" dirty="0" smtClean="0">
                <a:solidFill>
                  <a:schemeClr val="bg1"/>
                </a:solidFill>
              </a:rPr>
              <a:t>사범대학 </a:t>
            </a:r>
            <a:r>
              <a:rPr lang="ko-KR" altLang="en-US" sz="1400" b="1" spc="-150" dirty="0" smtClean="0">
                <a:solidFill>
                  <a:schemeClr val="bg1"/>
                </a:solidFill>
              </a:rPr>
              <a:t>교직과</a:t>
            </a:r>
            <a:endParaRPr lang="en-US" altLang="ko-KR" sz="1400" b="1" spc="-150" dirty="0" smtClean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</a:pPr>
            <a:endParaRPr lang="ko-KR" altLang="en-US" sz="1400" b="1" spc="-15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5424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15843" y="972392"/>
            <a:ext cx="2448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spc="-150" dirty="0" smtClean="0">
                <a:solidFill>
                  <a:srgbClr val="004989"/>
                </a:solidFill>
              </a:rPr>
              <a:t>목차</a:t>
            </a:r>
            <a:endParaRPr lang="en-US" altLang="ko-KR" sz="2400" b="1" spc="-150" dirty="0" smtClean="0">
              <a:solidFill>
                <a:srgbClr val="004989"/>
              </a:solidFill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23712"/>
            <a:ext cx="1490475" cy="124968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6444208" y="6453336"/>
            <a:ext cx="2232248" cy="2169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90000"/>
              </a:lnSpc>
            </a:pPr>
            <a:r>
              <a:rPr lang="ko-KR" altLang="en-US" sz="900" b="1" spc="-150" dirty="0" smtClean="0">
                <a:solidFill>
                  <a:schemeClr val="bg1"/>
                </a:solidFill>
              </a:rPr>
              <a:t>교직과정안내</a:t>
            </a:r>
            <a:endParaRPr lang="en-US" altLang="ko-KR" sz="900" b="1" spc="-150" dirty="0">
              <a:solidFill>
                <a:schemeClr val="bg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2699792" y="1102432"/>
            <a:ext cx="4392488" cy="792088"/>
          </a:xfrm>
          <a:prstGeom prst="rect">
            <a:avLst/>
          </a:prstGeom>
          <a:solidFill>
            <a:schemeClr val="bg1">
              <a:lumMod val="50000"/>
            </a:schemeClr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chemeClr val="bg1"/>
                </a:solidFill>
              </a:rPr>
              <a:t>사범대학 무시험검정 합격기준</a:t>
            </a:r>
            <a:endParaRPr lang="ko-KR" altLang="en-US" sz="1600" b="1" dirty="0">
              <a:solidFill>
                <a:schemeClr val="bg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2699792" y="2254560"/>
            <a:ext cx="4392488" cy="792088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smtClean="0">
                <a:solidFill>
                  <a:schemeClr val="tx1"/>
                </a:solidFill>
              </a:rPr>
              <a:t>교육실습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691925" y="3393700"/>
            <a:ext cx="4392488" cy="792088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smtClean="0">
                <a:solidFill>
                  <a:schemeClr val="tx1"/>
                </a:solidFill>
              </a:rPr>
              <a:t>교육봉사활동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2691925" y="4558816"/>
            <a:ext cx="4392488" cy="792088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smtClean="0">
                <a:solidFill>
                  <a:schemeClr val="tx1"/>
                </a:solidFill>
              </a:rPr>
              <a:t>기타사항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0987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516216" y="6453336"/>
            <a:ext cx="2232248" cy="2231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850" spc="20" dirty="0" smtClean="0">
                <a:solidFill>
                  <a:srgbClr val="004989"/>
                </a:solidFill>
              </a:rPr>
              <a:t>교직과정 안내</a:t>
            </a:r>
            <a:endParaRPr lang="ko-KR" altLang="en-US" sz="850" spc="20" dirty="0">
              <a:solidFill>
                <a:srgbClr val="004989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9552" y="332656"/>
            <a:ext cx="4176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spc="-150" dirty="0" err="1" smtClean="0">
                <a:solidFill>
                  <a:srgbClr val="004989"/>
                </a:solidFill>
              </a:rPr>
              <a:t>무시험검정</a:t>
            </a:r>
            <a:r>
              <a:rPr lang="ko-KR" altLang="en-US" sz="2400" b="1" spc="-150" dirty="0" smtClean="0">
                <a:solidFill>
                  <a:srgbClr val="004989"/>
                </a:solidFill>
              </a:rPr>
              <a:t> </a:t>
            </a:r>
            <a:r>
              <a:rPr lang="ko-KR" altLang="en-US" sz="2400" b="1" spc="-150" dirty="0" smtClean="0">
                <a:solidFill>
                  <a:srgbClr val="004989"/>
                </a:solidFill>
              </a:rPr>
              <a:t>합격기준</a:t>
            </a:r>
            <a:endParaRPr lang="en-US" altLang="ko-KR" sz="2400" b="1" spc="-150" dirty="0" smtClean="0">
              <a:solidFill>
                <a:srgbClr val="004989"/>
              </a:solidFill>
            </a:endParaRPr>
          </a:p>
        </p:txBody>
      </p:sp>
      <p:sp>
        <p:nvSpPr>
          <p:cNvPr id="43" name="타원 42"/>
          <p:cNvSpPr/>
          <p:nvPr/>
        </p:nvSpPr>
        <p:spPr>
          <a:xfrm>
            <a:off x="205547" y="3429000"/>
            <a:ext cx="1872208" cy="1512168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3175">
            <a:solidFill>
              <a:schemeClr val="accent6">
                <a:lumMod val="50000"/>
              </a:schemeClr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3224" tIns="42196" rIns="33224" bIns="42196" rtlCol="0" anchor="ctr"/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</a:rPr>
              <a:t>전공</a:t>
            </a:r>
            <a:endParaRPr lang="en-US" altLang="ko-KR" sz="2000" b="1" dirty="0">
              <a:solidFill>
                <a:schemeClr val="bg1"/>
              </a:solidFill>
            </a:endParaRPr>
          </a:p>
          <a:p>
            <a:pPr algn="ctr"/>
            <a:r>
              <a:rPr lang="ko-KR" altLang="en-US" sz="2000" b="1" dirty="0">
                <a:solidFill>
                  <a:schemeClr val="bg1"/>
                </a:solidFill>
              </a:rPr>
              <a:t>과목</a:t>
            </a:r>
          </a:p>
        </p:txBody>
      </p:sp>
      <p:sp>
        <p:nvSpPr>
          <p:cNvPr id="44" name="타원 43"/>
          <p:cNvSpPr/>
          <p:nvPr/>
        </p:nvSpPr>
        <p:spPr>
          <a:xfrm>
            <a:off x="2485800" y="3429000"/>
            <a:ext cx="1872208" cy="1512168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3175">
            <a:solidFill>
              <a:schemeClr val="accent6">
                <a:lumMod val="50000"/>
              </a:schemeClr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3224" tIns="42196" rIns="33224" bIns="42196" rtlCol="0" anchor="ctr"/>
          <a:lstStyle/>
          <a:p>
            <a:pPr algn="ctr"/>
            <a:r>
              <a:rPr lang="ko-KR" altLang="en-US" sz="2000" b="1" dirty="0" smtClean="0">
                <a:solidFill>
                  <a:schemeClr val="bg1"/>
                </a:solidFill>
              </a:rPr>
              <a:t>교직</a:t>
            </a:r>
            <a:endParaRPr lang="en-US" altLang="ko-KR" sz="2000" b="1" dirty="0" smtClean="0">
              <a:solidFill>
                <a:schemeClr val="bg1"/>
              </a:solidFill>
            </a:endParaRPr>
          </a:p>
          <a:p>
            <a:pPr algn="ctr"/>
            <a:r>
              <a:rPr lang="ko-KR" altLang="en-US" sz="2000" b="1" dirty="0" smtClean="0">
                <a:solidFill>
                  <a:schemeClr val="bg1"/>
                </a:solidFill>
              </a:rPr>
              <a:t>과</a:t>
            </a:r>
            <a:r>
              <a:rPr lang="ko-KR" altLang="en-US" sz="2000" b="1" dirty="0">
                <a:solidFill>
                  <a:schemeClr val="bg1"/>
                </a:solidFill>
              </a:rPr>
              <a:t>목</a:t>
            </a:r>
          </a:p>
        </p:txBody>
      </p:sp>
      <p:sp>
        <p:nvSpPr>
          <p:cNvPr id="45" name="타원 44"/>
          <p:cNvSpPr/>
          <p:nvPr/>
        </p:nvSpPr>
        <p:spPr>
          <a:xfrm>
            <a:off x="4766053" y="3429000"/>
            <a:ext cx="1872208" cy="1512168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3175">
            <a:solidFill>
              <a:schemeClr val="accent6">
                <a:lumMod val="50000"/>
              </a:schemeClr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3224" tIns="42196" rIns="33224" bIns="42196" rtlCol="0" anchor="ctr"/>
          <a:lstStyle/>
          <a:p>
            <a:pPr algn="ctr"/>
            <a:r>
              <a:rPr lang="ko-KR" altLang="en-US" sz="2000" b="1" dirty="0" smtClean="0">
                <a:solidFill>
                  <a:schemeClr val="bg1"/>
                </a:solidFill>
              </a:rPr>
              <a:t>성적</a:t>
            </a:r>
            <a:endParaRPr lang="en-US" altLang="ko-KR" sz="2000" b="1" dirty="0" smtClean="0">
              <a:solidFill>
                <a:schemeClr val="bg1"/>
              </a:solidFill>
            </a:endParaRPr>
          </a:p>
          <a:p>
            <a:pPr algn="ctr"/>
            <a:r>
              <a:rPr lang="ko-KR" altLang="en-US" sz="2000" b="1" dirty="0" smtClean="0">
                <a:solidFill>
                  <a:schemeClr val="bg1"/>
                </a:solidFill>
              </a:rPr>
              <a:t>기</a:t>
            </a:r>
            <a:r>
              <a:rPr lang="ko-KR" altLang="en-US" sz="2000" b="1" dirty="0">
                <a:solidFill>
                  <a:schemeClr val="bg1"/>
                </a:solidFill>
              </a:rPr>
              <a:t>준</a:t>
            </a:r>
          </a:p>
        </p:txBody>
      </p:sp>
      <p:sp>
        <p:nvSpPr>
          <p:cNvPr id="46" name="타원 45"/>
          <p:cNvSpPr/>
          <p:nvPr/>
        </p:nvSpPr>
        <p:spPr>
          <a:xfrm>
            <a:off x="7046307" y="3429000"/>
            <a:ext cx="1872208" cy="1512168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3175">
            <a:solidFill>
              <a:schemeClr val="accent6">
                <a:lumMod val="50000"/>
              </a:schemeClr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3224" tIns="42196" rIns="33224" bIns="42196" rtlCol="0" anchor="ctr"/>
          <a:lstStyle/>
          <a:p>
            <a:pPr algn="ctr"/>
            <a:r>
              <a:rPr lang="ko-KR" altLang="en-US" sz="2000" b="1" dirty="0" smtClean="0">
                <a:solidFill>
                  <a:schemeClr val="bg1"/>
                </a:solidFill>
              </a:rPr>
              <a:t>기타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47" name="덧셈 기호 46"/>
          <p:cNvSpPr/>
          <p:nvPr/>
        </p:nvSpPr>
        <p:spPr>
          <a:xfrm>
            <a:off x="2084244" y="3969060"/>
            <a:ext cx="360040" cy="432048"/>
          </a:xfrm>
          <a:prstGeom prst="mathPlus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48" name="덧셈 기호 47"/>
          <p:cNvSpPr/>
          <p:nvPr/>
        </p:nvSpPr>
        <p:spPr>
          <a:xfrm>
            <a:off x="4353490" y="3969060"/>
            <a:ext cx="360040" cy="432048"/>
          </a:xfrm>
          <a:prstGeom prst="mathPlus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49" name="덧셈 기호 48"/>
          <p:cNvSpPr/>
          <p:nvPr/>
        </p:nvSpPr>
        <p:spPr>
          <a:xfrm>
            <a:off x="6627356" y="3969060"/>
            <a:ext cx="360040" cy="432048"/>
          </a:xfrm>
          <a:prstGeom prst="mathPlus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50" name="직사각형 49">
            <a:extLst>
              <a:ext uri="{FF2B5EF4-FFF2-40B4-BE49-F238E27FC236}">
                <a16:creationId xmlns:a16="http://schemas.microsoft.com/office/drawing/2014/main" id="{19B750BD-0D27-5249-A464-2CB8438663AA}"/>
              </a:ext>
            </a:extLst>
          </p:cNvPr>
          <p:cNvSpPr/>
          <p:nvPr/>
        </p:nvSpPr>
        <p:spPr>
          <a:xfrm>
            <a:off x="898463" y="1484784"/>
            <a:ext cx="7083948" cy="9694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kumimoji="1" lang="ko-KR" altLang="en-US" sz="1900" b="1" dirty="0" smtClean="0">
                <a:solidFill>
                  <a:srgbClr val="F9931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교원자격증을 </a:t>
            </a:r>
            <a:r>
              <a:rPr kumimoji="1" lang="ko-KR" altLang="en-US" sz="1900" b="1" dirty="0">
                <a:solidFill>
                  <a:srgbClr val="F9931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취득해야만 졸업이 가능</a:t>
            </a:r>
            <a:r>
              <a:rPr kumimoji="1" lang="ko-KR" altLang="en-US" sz="1900" dirty="0">
                <a:solidFill>
                  <a:schemeClr val="bg2">
                    <a:lumMod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하며</a:t>
            </a:r>
            <a:r>
              <a:rPr kumimoji="1" lang="en-US" altLang="ko-KR" sz="1900" dirty="0">
                <a:solidFill>
                  <a:schemeClr val="bg2">
                    <a:lumMod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, </a:t>
            </a:r>
            <a:r>
              <a:rPr kumimoji="1" lang="ko-KR" altLang="en-US" sz="1900" dirty="0">
                <a:solidFill>
                  <a:schemeClr val="bg2">
                    <a:lumMod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교원자격 취득을 </a:t>
            </a:r>
            <a:endParaRPr kumimoji="1" lang="en-US" altLang="ko-KR" sz="1900" dirty="0" smtClean="0">
              <a:solidFill>
                <a:schemeClr val="bg2">
                  <a:lumMod val="25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pPr algn="just">
              <a:lnSpc>
                <a:spcPct val="150000"/>
              </a:lnSpc>
            </a:pPr>
            <a:r>
              <a:rPr kumimoji="1" lang="ko-KR" altLang="en-US" sz="1900" dirty="0" smtClean="0">
                <a:solidFill>
                  <a:schemeClr val="bg2">
                    <a:lumMod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위하여 </a:t>
            </a:r>
            <a:r>
              <a:rPr kumimoji="1" lang="ko-KR" altLang="en-US" sz="1900" dirty="0">
                <a:solidFill>
                  <a:schemeClr val="bg2">
                    <a:lumMod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아래와 같이 </a:t>
            </a:r>
            <a:r>
              <a:rPr kumimoji="1" lang="ko-KR" altLang="en-US" sz="1900" dirty="0" smtClean="0">
                <a:solidFill>
                  <a:schemeClr val="bg2">
                    <a:lumMod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이수해야 </a:t>
            </a:r>
            <a:r>
              <a:rPr kumimoji="1" lang="ko-KR" altLang="en-US" sz="1900" dirty="0">
                <a:solidFill>
                  <a:schemeClr val="bg2">
                    <a:lumMod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한다</a:t>
            </a:r>
          </a:p>
        </p:txBody>
      </p:sp>
      <p:sp>
        <p:nvSpPr>
          <p:cNvPr id="51" name="직사각형 50"/>
          <p:cNvSpPr/>
          <p:nvPr/>
        </p:nvSpPr>
        <p:spPr>
          <a:xfrm>
            <a:off x="630446" y="4621886"/>
            <a:ext cx="1022409" cy="471682"/>
          </a:xfrm>
          <a:prstGeom prst="rect">
            <a:avLst/>
          </a:prstGeom>
          <a:solidFill>
            <a:srgbClr val="D9D9D9">
              <a:alpha val="36078"/>
            </a:srgbClr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tx1"/>
                </a:solidFill>
              </a:rPr>
              <a:t>50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학점</a:t>
            </a:r>
            <a:r>
              <a:rPr lang="en-US" altLang="ko-KR" sz="1200" b="1" dirty="0">
                <a:solidFill>
                  <a:schemeClr val="tx1"/>
                </a:solidFill>
              </a:rPr>
              <a:t> 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200" b="1" dirty="0" smtClean="0">
                <a:solidFill>
                  <a:schemeClr val="tx1"/>
                </a:solidFill>
              </a:rPr>
              <a:t>이상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52" name="직사각형 51"/>
          <p:cNvSpPr/>
          <p:nvPr/>
        </p:nvSpPr>
        <p:spPr>
          <a:xfrm>
            <a:off x="2910160" y="4630270"/>
            <a:ext cx="1022409" cy="471682"/>
          </a:xfrm>
          <a:prstGeom prst="rect">
            <a:avLst/>
          </a:prstGeom>
          <a:solidFill>
            <a:srgbClr val="D9D9D9">
              <a:alpha val="36078"/>
            </a:srgbClr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tx1"/>
                </a:solidFill>
              </a:rPr>
              <a:t>22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학점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 </a:t>
            </a:r>
          </a:p>
          <a:p>
            <a:pPr algn="ctr"/>
            <a:r>
              <a:rPr lang="ko-KR" altLang="en-US" sz="1200" b="1" dirty="0" smtClean="0">
                <a:solidFill>
                  <a:schemeClr val="tx1"/>
                </a:solidFill>
              </a:rPr>
              <a:t>이상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7471206" y="2708920"/>
            <a:ext cx="1022409" cy="908980"/>
          </a:xfrm>
          <a:prstGeom prst="rect">
            <a:avLst/>
          </a:prstGeom>
          <a:solidFill>
            <a:srgbClr val="D9D9D9">
              <a:alpha val="36078"/>
            </a:srgbClr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err="1" smtClean="0">
                <a:solidFill>
                  <a:schemeClr val="tx1"/>
                </a:solidFill>
              </a:rPr>
              <a:t>인적성검사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200" b="1" dirty="0" smtClean="0">
                <a:solidFill>
                  <a:schemeClr val="tx1"/>
                </a:solidFill>
              </a:rPr>
              <a:t>심폐소생술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200" b="1" dirty="0" err="1" smtClean="0">
                <a:solidFill>
                  <a:schemeClr val="tx1"/>
                </a:solidFill>
              </a:rPr>
              <a:t>성인지교육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6932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516216" y="6453336"/>
            <a:ext cx="2232248" cy="2231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850" spc="20" dirty="0" smtClean="0">
                <a:solidFill>
                  <a:srgbClr val="004989"/>
                </a:solidFill>
              </a:rPr>
              <a:t>교직과정 안내</a:t>
            </a:r>
            <a:endParaRPr lang="ko-KR" altLang="en-US" sz="850" spc="20" dirty="0">
              <a:solidFill>
                <a:srgbClr val="004989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9552" y="332656"/>
            <a:ext cx="4176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spc="-150" dirty="0" err="1" smtClean="0">
                <a:solidFill>
                  <a:srgbClr val="004989"/>
                </a:solidFill>
              </a:rPr>
              <a:t>무시험검정</a:t>
            </a:r>
            <a:r>
              <a:rPr lang="ko-KR" altLang="en-US" sz="2400" b="1" spc="-150" dirty="0" smtClean="0">
                <a:solidFill>
                  <a:srgbClr val="004989"/>
                </a:solidFill>
              </a:rPr>
              <a:t> </a:t>
            </a:r>
            <a:r>
              <a:rPr lang="ko-KR" altLang="en-US" sz="2400" b="1" spc="-150" dirty="0" smtClean="0">
                <a:solidFill>
                  <a:srgbClr val="004989"/>
                </a:solidFill>
              </a:rPr>
              <a:t>합격기준</a:t>
            </a:r>
            <a:endParaRPr lang="en-US" altLang="ko-KR" sz="2400" b="1" spc="-150" dirty="0" smtClean="0">
              <a:solidFill>
                <a:srgbClr val="004989"/>
              </a:solidFill>
            </a:endParaRPr>
          </a:p>
        </p:txBody>
      </p:sp>
      <p:grpSp>
        <p:nvGrpSpPr>
          <p:cNvPr id="15" name="그룹 14"/>
          <p:cNvGrpSpPr/>
          <p:nvPr/>
        </p:nvGrpSpPr>
        <p:grpSpPr>
          <a:xfrm>
            <a:off x="1238345" y="985129"/>
            <a:ext cx="6526693" cy="859695"/>
            <a:chOff x="205547" y="3429000"/>
            <a:chExt cx="8712968" cy="1512168"/>
          </a:xfrm>
        </p:grpSpPr>
        <p:sp>
          <p:nvSpPr>
            <p:cNvPr id="16" name="타원 15"/>
            <p:cNvSpPr/>
            <p:nvPr/>
          </p:nvSpPr>
          <p:spPr>
            <a:xfrm>
              <a:off x="205547" y="3429000"/>
              <a:ext cx="1872208" cy="1512168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 w="3175">
              <a:solidFill>
                <a:schemeClr val="accent6">
                  <a:lumMod val="50000"/>
                </a:schemeClr>
              </a:solidFill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3224" tIns="42196" rIns="33224" bIns="42196" rtlCol="0" anchor="ctr"/>
            <a:lstStyle/>
            <a:p>
              <a:pPr algn="ctr"/>
              <a:r>
                <a:rPr lang="ko-KR" altLang="en-US" sz="1400" b="1" dirty="0">
                  <a:solidFill>
                    <a:schemeClr val="bg1"/>
                  </a:solidFill>
                </a:rPr>
                <a:t>전공</a:t>
              </a:r>
              <a:endParaRPr lang="en-US" altLang="ko-KR" sz="1400" b="1" dirty="0">
                <a:solidFill>
                  <a:schemeClr val="bg1"/>
                </a:solidFill>
              </a:endParaRPr>
            </a:p>
            <a:p>
              <a:pPr algn="ctr"/>
              <a:r>
                <a:rPr lang="ko-KR" altLang="en-US" sz="1400" b="1" dirty="0">
                  <a:solidFill>
                    <a:schemeClr val="bg1"/>
                  </a:solidFill>
                </a:rPr>
                <a:t>과목</a:t>
              </a:r>
            </a:p>
          </p:txBody>
        </p:sp>
        <p:sp>
          <p:nvSpPr>
            <p:cNvPr id="17" name="타원 16"/>
            <p:cNvSpPr/>
            <p:nvPr/>
          </p:nvSpPr>
          <p:spPr>
            <a:xfrm>
              <a:off x="2485800" y="3429000"/>
              <a:ext cx="1872208" cy="151216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">
              <a:solidFill>
                <a:schemeClr val="accent6">
                  <a:lumMod val="50000"/>
                </a:schemeClr>
              </a:solidFill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3224" tIns="42196" rIns="33224" bIns="42196"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교직</a:t>
              </a:r>
              <a:endParaRPr lang="en-US" altLang="ko-KR" sz="1400" b="1" dirty="0" smtClean="0">
                <a:solidFill>
                  <a:schemeClr val="bg1"/>
                </a:solidFill>
              </a:endParaRPr>
            </a:p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과</a:t>
              </a:r>
              <a:r>
                <a:rPr lang="ko-KR" altLang="en-US" sz="1400" b="1" dirty="0">
                  <a:solidFill>
                    <a:schemeClr val="bg1"/>
                  </a:solidFill>
                </a:rPr>
                <a:t>목</a:t>
              </a:r>
            </a:p>
          </p:txBody>
        </p:sp>
        <p:sp>
          <p:nvSpPr>
            <p:cNvPr id="18" name="타원 17"/>
            <p:cNvSpPr/>
            <p:nvPr/>
          </p:nvSpPr>
          <p:spPr>
            <a:xfrm>
              <a:off x="4766053" y="3429000"/>
              <a:ext cx="1872208" cy="151216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">
              <a:solidFill>
                <a:schemeClr val="accent6">
                  <a:lumMod val="50000"/>
                </a:schemeClr>
              </a:solidFill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3224" tIns="42196" rIns="33224" bIns="42196"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성적</a:t>
              </a:r>
              <a:endParaRPr lang="en-US" altLang="ko-KR" sz="1400" b="1" dirty="0" smtClean="0">
                <a:solidFill>
                  <a:schemeClr val="bg1"/>
                </a:solidFill>
              </a:endParaRPr>
            </a:p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기</a:t>
              </a:r>
              <a:r>
                <a:rPr lang="ko-KR" altLang="en-US" sz="1400" b="1" dirty="0">
                  <a:solidFill>
                    <a:schemeClr val="bg1"/>
                  </a:solidFill>
                </a:rPr>
                <a:t>준</a:t>
              </a:r>
            </a:p>
          </p:txBody>
        </p:sp>
        <p:sp>
          <p:nvSpPr>
            <p:cNvPr id="19" name="타원 18"/>
            <p:cNvSpPr/>
            <p:nvPr/>
          </p:nvSpPr>
          <p:spPr>
            <a:xfrm>
              <a:off x="7046307" y="3429000"/>
              <a:ext cx="1872208" cy="151216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">
              <a:solidFill>
                <a:schemeClr val="accent6">
                  <a:lumMod val="50000"/>
                </a:schemeClr>
              </a:solidFill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3224" tIns="42196" rIns="33224" bIns="42196"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기타</a:t>
              </a:r>
              <a:endParaRPr lang="ko-KR" altLang="en-US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20" name="덧셈 기호 19"/>
            <p:cNvSpPr/>
            <p:nvPr/>
          </p:nvSpPr>
          <p:spPr>
            <a:xfrm>
              <a:off x="2084244" y="3969060"/>
              <a:ext cx="360040" cy="432048"/>
            </a:xfrm>
            <a:prstGeom prst="mathPlus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00" dirty="0">
                <a:solidFill>
                  <a:schemeClr val="tx1"/>
                </a:solidFill>
              </a:endParaRPr>
            </a:p>
          </p:txBody>
        </p:sp>
        <p:sp>
          <p:nvSpPr>
            <p:cNvPr id="21" name="덧셈 기호 20"/>
            <p:cNvSpPr/>
            <p:nvPr/>
          </p:nvSpPr>
          <p:spPr>
            <a:xfrm>
              <a:off x="4353490" y="3969060"/>
              <a:ext cx="360040" cy="432048"/>
            </a:xfrm>
            <a:prstGeom prst="mathPlus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00" dirty="0">
                <a:solidFill>
                  <a:schemeClr val="tx1"/>
                </a:solidFill>
              </a:endParaRPr>
            </a:p>
          </p:txBody>
        </p:sp>
        <p:sp>
          <p:nvSpPr>
            <p:cNvPr id="22" name="덧셈 기호 21"/>
            <p:cNvSpPr/>
            <p:nvPr/>
          </p:nvSpPr>
          <p:spPr>
            <a:xfrm>
              <a:off x="6627356" y="3969060"/>
              <a:ext cx="360040" cy="432048"/>
            </a:xfrm>
            <a:prstGeom prst="mathPlus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00" dirty="0">
                <a:solidFill>
                  <a:schemeClr val="tx1"/>
                </a:solidFill>
              </a:endParaRPr>
            </a:p>
          </p:txBody>
        </p:sp>
      </p:grpSp>
      <p:sp>
        <p:nvSpPr>
          <p:cNvPr id="23" name="사다리꼴 22"/>
          <p:cNvSpPr/>
          <p:nvPr/>
        </p:nvSpPr>
        <p:spPr>
          <a:xfrm>
            <a:off x="683567" y="2211510"/>
            <a:ext cx="2687378" cy="392721"/>
          </a:xfrm>
          <a:prstGeom prst="trapezoid">
            <a:avLst/>
          </a:prstGeom>
          <a:solidFill>
            <a:schemeClr val="bg1">
              <a:lumMod val="85000"/>
            </a:schemeClr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tx1"/>
                </a:solidFill>
              </a:rPr>
              <a:t>전공과목 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(50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학점이상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)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683567" y="2604231"/>
            <a:ext cx="7632847" cy="3345049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/>
              </a:solidFill>
            </a:endParaRPr>
          </a:p>
        </p:txBody>
      </p:sp>
      <p:cxnSp>
        <p:nvCxnSpPr>
          <p:cNvPr id="25" name="직선 연결선 24"/>
          <p:cNvCxnSpPr/>
          <p:nvPr/>
        </p:nvCxnSpPr>
        <p:spPr>
          <a:xfrm>
            <a:off x="5148064" y="2820253"/>
            <a:ext cx="0" cy="2913001"/>
          </a:xfrm>
          <a:prstGeom prst="line">
            <a:avLst/>
          </a:prstGeom>
          <a:ln w="38100">
            <a:solidFill>
              <a:schemeClr val="bg1">
                <a:lumMod val="50000"/>
              </a:schemeClr>
            </a:solidFill>
            <a:prstDash val="sysDot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직사각형 25"/>
          <p:cNvSpPr/>
          <p:nvPr/>
        </p:nvSpPr>
        <p:spPr>
          <a:xfrm>
            <a:off x="1664361" y="2808283"/>
            <a:ext cx="2232248" cy="392721"/>
          </a:xfrm>
          <a:prstGeom prst="rect">
            <a:avLst/>
          </a:prstGeom>
          <a:solidFill>
            <a:schemeClr val="accent1">
              <a:lumMod val="50000"/>
            </a:schemeClr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smtClean="0">
                <a:solidFill>
                  <a:schemeClr val="bg1"/>
                </a:solidFill>
              </a:rPr>
              <a:t>기본이수과목</a:t>
            </a:r>
            <a:endParaRPr lang="ko-KR" altLang="en-US" sz="1400" b="1" dirty="0">
              <a:solidFill>
                <a:schemeClr val="bg1"/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5532790" y="2820253"/>
            <a:ext cx="2232248" cy="392721"/>
          </a:xfrm>
          <a:prstGeom prst="rect">
            <a:avLst/>
          </a:prstGeom>
          <a:solidFill>
            <a:schemeClr val="accent1">
              <a:lumMod val="50000"/>
            </a:schemeClr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bg1"/>
                </a:solidFill>
              </a:rPr>
              <a:t>교과교육영역</a:t>
            </a:r>
            <a:endParaRPr lang="ko-KR" altLang="en-US" sz="1400" b="1" dirty="0">
              <a:solidFill>
                <a:schemeClr val="bg1"/>
              </a:solidFill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969301" y="3212974"/>
            <a:ext cx="3892066" cy="4324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 latinLnBrk="0">
              <a:lnSpc>
                <a:spcPct val="160000"/>
              </a:lnSpc>
            </a:pPr>
            <a:r>
              <a:rPr lang="en-US" altLang="ko-KR" sz="1600" b="1" kern="0" dirty="0" smtClean="0">
                <a:solidFill>
                  <a:srgbClr val="FF0000"/>
                </a:solidFill>
              </a:rPr>
              <a:t>7</a:t>
            </a:r>
            <a:r>
              <a:rPr lang="ko-KR" altLang="en-US" sz="1600" b="1" kern="0" dirty="0" smtClean="0">
                <a:solidFill>
                  <a:srgbClr val="FF0000"/>
                </a:solidFill>
              </a:rPr>
              <a:t>개 분야 </a:t>
            </a:r>
            <a:r>
              <a:rPr lang="en-US" altLang="ko-KR" sz="1600" b="1" kern="0" dirty="0" smtClean="0">
                <a:solidFill>
                  <a:srgbClr val="FF0000"/>
                </a:solidFill>
              </a:rPr>
              <a:t>7</a:t>
            </a:r>
            <a:r>
              <a:rPr lang="ko-KR" altLang="en-US" sz="1600" b="1" kern="0" dirty="0" smtClean="0">
                <a:solidFill>
                  <a:srgbClr val="FF0000"/>
                </a:solidFill>
              </a:rPr>
              <a:t>과목 이상 포함</a:t>
            </a:r>
            <a:r>
              <a:rPr lang="en-US" altLang="ko-KR" sz="1600" b="1" kern="0" dirty="0">
                <a:solidFill>
                  <a:srgbClr val="FF0000"/>
                </a:solidFill>
              </a:rPr>
              <a:t> </a:t>
            </a:r>
            <a:r>
              <a:rPr lang="en-US" altLang="ko-KR" sz="1600" b="1" kern="0" dirty="0" smtClean="0">
                <a:solidFill>
                  <a:srgbClr val="0070C0"/>
                </a:solidFill>
              </a:rPr>
              <a:t>21</a:t>
            </a:r>
            <a:r>
              <a:rPr lang="ko-KR" altLang="en-US" sz="1600" b="1" kern="0" dirty="0">
                <a:solidFill>
                  <a:srgbClr val="0070C0"/>
                </a:solidFill>
              </a:rPr>
              <a:t>학점 </a:t>
            </a:r>
            <a:r>
              <a:rPr lang="ko-KR" altLang="en-US" sz="1600" b="1" kern="0" dirty="0" smtClean="0">
                <a:solidFill>
                  <a:srgbClr val="0070C0"/>
                </a:solidFill>
              </a:rPr>
              <a:t>이상</a:t>
            </a:r>
            <a:endParaRPr lang="ko-KR" altLang="en-US" sz="1600" kern="0" dirty="0">
              <a:solidFill>
                <a:srgbClr val="0070C0"/>
              </a:solidFill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5991521" y="3212974"/>
            <a:ext cx="1314784" cy="43249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 latinLnBrk="0">
              <a:lnSpc>
                <a:spcPct val="160000"/>
              </a:lnSpc>
            </a:pPr>
            <a:r>
              <a:rPr lang="en-US" altLang="ko-KR" sz="1600" b="1" kern="0" dirty="0" smtClean="0">
                <a:solidFill>
                  <a:srgbClr val="FF0000"/>
                </a:solidFill>
              </a:rPr>
              <a:t>3</a:t>
            </a:r>
            <a:r>
              <a:rPr lang="ko-KR" altLang="en-US" sz="1600" b="1" kern="0" dirty="0" smtClean="0">
                <a:solidFill>
                  <a:srgbClr val="FF0000"/>
                </a:solidFill>
              </a:rPr>
              <a:t>과목 </a:t>
            </a:r>
            <a:r>
              <a:rPr lang="en-US" altLang="ko-KR" sz="1600" b="1" kern="0" dirty="0" smtClean="0">
                <a:solidFill>
                  <a:srgbClr val="0070C0"/>
                </a:solidFill>
              </a:rPr>
              <a:t>8</a:t>
            </a:r>
            <a:r>
              <a:rPr lang="ko-KR" altLang="en-US" sz="1600" b="1" kern="0" dirty="0" smtClean="0">
                <a:solidFill>
                  <a:srgbClr val="0070C0"/>
                </a:solidFill>
              </a:rPr>
              <a:t>학점</a:t>
            </a:r>
            <a:endParaRPr lang="ko-KR" altLang="en-US" sz="1600" kern="0" dirty="0">
              <a:solidFill>
                <a:srgbClr val="0070C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388774" y="3933056"/>
            <a:ext cx="3071658" cy="13419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ko-KR" altLang="en-US" sz="1400" b="1" kern="0" dirty="0"/>
              <a:t>① 교과교육론</a:t>
            </a:r>
            <a:r>
              <a:rPr lang="en-US" altLang="ko-KR" sz="1400" b="1" kern="0" dirty="0"/>
              <a:t>(3</a:t>
            </a:r>
            <a:r>
              <a:rPr lang="ko-KR" altLang="en-US" sz="1400" b="1" kern="0" dirty="0"/>
              <a:t>학점</a:t>
            </a:r>
            <a:r>
              <a:rPr lang="en-US" altLang="ko-KR" sz="1400" b="1" kern="0" dirty="0"/>
              <a:t>)</a:t>
            </a:r>
            <a:endParaRPr lang="ko-KR" altLang="en-US" sz="1400" b="1" kern="0" dirty="0"/>
          </a:p>
          <a:p>
            <a:pPr algn="just" fontAlgn="base">
              <a:lnSpc>
                <a:spcPct val="160000"/>
              </a:lnSpc>
            </a:pPr>
            <a:r>
              <a:rPr lang="ko-KR" altLang="en-US" sz="1400" b="1" kern="0" dirty="0" smtClean="0"/>
              <a:t>② </a:t>
            </a:r>
            <a:r>
              <a:rPr lang="ko-KR" altLang="en-US" sz="1400" b="1" kern="0" dirty="0"/>
              <a:t>교과교재연구 및 지도</a:t>
            </a:r>
            <a:r>
              <a:rPr lang="en-US" altLang="ko-KR" sz="1400" b="1" kern="0" dirty="0"/>
              <a:t>(3</a:t>
            </a:r>
            <a:r>
              <a:rPr lang="ko-KR" altLang="en-US" sz="1400" b="1" kern="0" dirty="0"/>
              <a:t>학점</a:t>
            </a:r>
            <a:r>
              <a:rPr lang="en-US" altLang="ko-KR" sz="1400" b="1" kern="0" dirty="0"/>
              <a:t>)</a:t>
            </a:r>
            <a:endParaRPr lang="ko-KR" altLang="en-US" sz="1400" b="1" kern="0" dirty="0"/>
          </a:p>
          <a:p>
            <a:pPr algn="just" fontAlgn="base">
              <a:lnSpc>
                <a:spcPct val="160000"/>
              </a:lnSpc>
            </a:pPr>
            <a:r>
              <a:rPr lang="ko-KR" altLang="en-US" sz="1400" b="1" kern="0" dirty="0" smtClean="0"/>
              <a:t>③ </a:t>
            </a:r>
            <a:r>
              <a:rPr lang="ko-KR" altLang="en-US" sz="1400" b="1" kern="0" dirty="0"/>
              <a:t>논리 및 논술</a:t>
            </a:r>
            <a:r>
              <a:rPr lang="en-US" altLang="ko-KR" sz="1400" b="1" kern="0" dirty="0"/>
              <a:t>(2</a:t>
            </a:r>
            <a:r>
              <a:rPr lang="ko-KR" altLang="en-US" sz="1400" b="1" kern="0" dirty="0"/>
              <a:t>학점</a:t>
            </a:r>
            <a:r>
              <a:rPr lang="en-US" altLang="ko-KR" sz="1400" b="1" kern="0" dirty="0"/>
              <a:t>)</a:t>
            </a:r>
            <a:endParaRPr lang="ko-KR" altLang="en-US" sz="1400" b="1" kern="0" dirty="0"/>
          </a:p>
          <a:p>
            <a:endParaRPr lang="ko-KR" altLang="en-US" sz="1400" b="1" dirty="0"/>
          </a:p>
        </p:txBody>
      </p:sp>
      <p:sp>
        <p:nvSpPr>
          <p:cNvPr id="31" name="가로로 말린 두루마리 모양 30"/>
          <p:cNvSpPr/>
          <p:nvPr/>
        </p:nvSpPr>
        <p:spPr>
          <a:xfrm>
            <a:off x="969301" y="3789040"/>
            <a:ext cx="3892066" cy="1800198"/>
          </a:xfrm>
          <a:prstGeom prst="horizontalScroll">
            <a:avLst>
              <a:gd name="adj" fmla="val 4236"/>
            </a:avLst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fontAlgn="base">
              <a:lnSpc>
                <a:spcPct val="160000"/>
              </a:lnSpc>
            </a:pPr>
            <a:r>
              <a:rPr lang="ko-KR" altLang="en-US" sz="1400" b="1" kern="0" dirty="0">
                <a:solidFill>
                  <a:schemeClr val="tx1"/>
                </a:solidFill>
              </a:rPr>
              <a:t>학과별 과목 상이하니 확인 </a:t>
            </a:r>
            <a:r>
              <a:rPr lang="ko-KR" altLang="en-US" sz="1400" b="1" kern="0" dirty="0" smtClean="0">
                <a:solidFill>
                  <a:schemeClr val="tx1"/>
                </a:solidFill>
              </a:rPr>
              <a:t>요망</a:t>
            </a:r>
            <a:endParaRPr lang="en-US" altLang="ko-KR" sz="1400" b="1" kern="0" dirty="0">
              <a:solidFill>
                <a:schemeClr val="tx1"/>
              </a:solidFill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sz="1400" b="1" kern="0" dirty="0">
                <a:solidFill>
                  <a:schemeClr val="tx1"/>
                </a:solidFill>
              </a:rPr>
              <a:t> ※ </a:t>
            </a:r>
            <a:r>
              <a:rPr lang="ko-KR" altLang="en-US" sz="1400" b="1" kern="0" dirty="0" smtClean="0">
                <a:solidFill>
                  <a:schemeClr val="tx1"/>
                </a:solidFill>
              </a:rPr>
              <a:t>교직과 </a:t>
            </a:r>
            <a:r>
              <a:rPr lang="ko-KR" altLang="en-US" sz="1400" b="1" kern="0" dirty="0">
                <a:solidFill>
                  <a:schemeClr val="tx1"/>
                </a:solidFill>
              </a:rPr>
              <a:t>홈페이지 참조                    </a:t>
            </a:r>
            <a:endParaRPr lang="en-US" altLang="ko-KR" sz="1400" b="1" kern="0" dirty="0">
              <a:solidFill>
                <a:schemeClr val="tx1"/>
              </a:solidFill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sz="1400" b="1" kern="0" dirty="0">
                <a:solidFill>
                  <a:schemeClr val="tx1"/>
                </a:solidFill>
              </a:rPr>
              <a:t>   </a:t>
            </a:r>
            <a:r>
              <a:rPr lang="en-US" altLang="ko-KR" sz="1400" b="1" dirty="0">
                <a:solidFill>
                  <a:schemeClr val="tx1"/>
                </a:solidFill>
                <a:latin typeface="굴림체" pitchFamily="49" charset="-127"/>
                <a:ea typeface="굴림체" pitchFamily="49" charset="-127"/>
              </a:rPr>
              <a:t>(</a:t>
            </a:r>
            <a:r>
              <a:rPr lang="en-US" altLang="ko-KR" sz="1400" b="1" dirty="0" smtClean="0">
                <a:solidFill>
                  <a:schemeClr val="tx1"/>
                </a:solidFill>
                <a:latin typeface="굴림체" pitchFamily="49" charset="-127"/>
                <a:ea typeface="굴림체" pitchFamily="49" charset="-127"/>
                <a:hlinkClick r:id="rId3"/>
              </a:rPr>
              <a:t>https://teacher.hanyang.ac.kr</a:t>
            </a:r>
            <a:r>
              <a:rPr lang="en-US" altLang="ko-KR" sz="1400" b="1" dirty="0">
                <a:solidFill>
                  <a:schemeClr val="tx1"/>
                </a:solidFill>
                <a:latin typeface="굴림체" pitchFamily="49" charset="-127"/>
                <a:ea typeface="굴림체" pitchFamily="49" charset="-127"/>
              </a:rPr>
              <a:t>) </a:t>
            </a:r>
            <a:endParaRPr lang="ko-KR" altLang="en-US" sz="1400" b="1" kern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7573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516216" y="6453336"/>
            <a:ext cx="2232248" cy="2231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850" spc="20" dirty="0" smtClean="0">
                <a:solidFill>
                  <a:srgbClr val="004989"/>
                </a:solidFill>
              </a:rPr>
              <a:t>교직과정 안내</a:t>
            </a:r>
            <a:endParaRPr lang="ko-KR" altLang="en-US" sz="850" spc="20" dirty="0">
              <a:solidFill>
                <a:srgbClr val="004989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9552" y="332656"/>
            <a:ext cx="4176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spc="-150" dirty="0" smtClean="0">
                <a:solidFill>
                  <a:srgbClr val="004989"/>
                </a:solidFill>
              </a:rPr>
              <a:t>사범대학 </a:t>
            </a:r>
            <a:r>
              <a:rPr lang="ko-KR" altLang="en-US" sz="2400" b="1" spc="-150" dirty="0" err="1" smtClean="0">
                <a:solidFill>
                  <a:srgbClr val="004989"/>
                </a:solidFill>
              </a:rPr>
              <a:t>무시험검정</a:t>
            </a:r>
            <a:r>
              <a:rPr lang="ko-KR" altLang="en-US" sz="2400" b="1" spc="-150" dirty="0" smtClean="0">
                <a:solidFill>
                  <a:srgbClr val="004989"/>
                </a:solidFill>
              </a:rPr>
              <a:t> 합격기준</a:t>
            </a:r>
            <a:endParaRPr lang="en-US" altLang="ko-KR" sz="2400" b="1" spc="-150" dirty="0" smtClean="0">
              <a:solidFill>
                <a:srgbClr val="004989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546967" y="1911855"/>
            <a:ext cx="8064896" cy="4321055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666749" y="1950733"/>
            <a:ext cx="2545621" cy="258476"/>
          </a:xfrm>
          <a:prstGeom prst="rect">
            <a:avLst/>
          </a:prstGeom>
          <a:solidFill>
            <a:schemeClr val="accent1">
              <a:lumMod val="50000"/>
            </a:schemeClr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bg1"/>
                </a:solidFill>
              </a:rPr>
              <a:t>예시</a:t>
            </a:r>
            <a:r>
              <a:rPr lang="en-US" altLang="ko-KR" sz="1200" b="1" dirty="0" smtClean="0">
                <a:solidFill>
                  <a:schemeClr val="bg1"/>
                </a:solidFill>
              </a:rPr>
              <a:t>) </a:t>
            </a:r>
            <a:r>
              <a:rPr lang="ko-KR" altLang="en-US" sz="1200" b="1" dirty="0" smtClean="0">
                <a:solidFill>
                  <a:schemeClr val="bg1"/>
                </a:solidFill>
              </a:rPr>
              <a:t>영어교육과</a:t>
            </a:r>
            <a:endParaRPr lang="ko-KR" altLang="en-US" sz="1200" b="1" dirty="0">
              <a:solidFill>
                <a:schemeClr val="bg1"/>
              </a:solidFill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1238345" y="764704"/>
            <a:ext cx="6526693" cy="679506"/>
            <a:chOff x="205547" y="3429000"/>
            <a:chExt cx="8712968" cy="1512168"/>
          </a:xfrm>
        </p:grpSpPr>
        <p:sp>
          <p:nvSpPr>
            <p:cNvPr id="9" name="타원 8"/>
            <p:cNvSpPr/>
            <p:nvPr/>
          </p:nvSpPr>
          <p:spPr>
            <a:xfrm>
              <a:off x="205547" y="3429000"/>
              <a:ext cx="1872208" cy="1512168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 w="3175">
              <a:solidFill>
                <a:schemeClr val="accent6">
                  <a:lumMod val="50000"/>
                </a:schemeClr>
              </a:solidFill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3224" tIns="42196" rIns="33224" bIns="42196" rtlCol="0" anchor="ctr"/>
            <a:lstStyle/>
            <a:p>
              <a:pPr algn="ctr"/>
              <a:r>
                <a:rPr lang="ko-KR" altLang="en-US" sz="1400" b="1" dirty="0">
                  <a:solidFill>
                    <a:schemeClr val="bg1"/>
                  </a:solidFill>
                </a:rPr>
                <a:t>전공</a:t>
              </a:r>
              <a:endParaRPr lang="en-US" altLang="ko-KR" sz="1400" b="1" dirty="0">
                <a:solidFill>
                  <a:schemeClr val="bg1"/>
                </a:solidFill>
              </a:endParaRPr>
            </a:p>
            <a:p>
              <a:pPr algn="ctr"/>
              <a:r>
                <a:rPr lang="ko-KR" altLang="en-US" sz="1400" b="1" dirty="0">
                  <a:solidFill>
                    <a:schemeClr val="bg1"/>
                  </a:solidFill>
                </a:rPr>
                <a:t>과목</a:t>
              </a:r>
            </a:p>
          </p:txBody>
        </p:sp>
        <p:sp>
          <p:nvSpPr>
            <p:cNvPr id="10" name="타원 9"/>
            <p:cNvSpPr/>
            <p:nvPr/>
          </p:nvSpPr>
          <p:spPr>
            <a:xfrm>
              <a:off x="2485800" y="3429000"/>
              <a:ext cx="1872208" cy="151216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">
              <a:solidFill>
                <a:schemeClr val="accent6">
                  <a:lumMod val="50000"/>
                </a:schemeClr>
              </a:solidFill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3224" tIns="42196" rIns="33224" bIns="42196"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교직</a:t>
              </a:r>
              <a:endParaRPr lang="en-US" altLang="ko-KR" sz="1400" b="1" dirty="0" smtClean="0">
                <a:solidFill>
                  <a:schemeClr val="bg1"/>
                </a:solidFill>
              </a:endParaRPr>
            </a:p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과</a:t>
              </a:r>
              <a:r>
                <a:rPr lang="ko-KR" altLang="en-US" sz="1400" b="1" dirty="0">
                  <a:solidFill>
                    <a:schemeClr val="bg1"/>
                  </a:solidFill>
                </a:rPr>
                <a:t>목</a:t>
              </a:r>
            </a:p>
          </p:txBody>
        </p:sp>
        <p:sp>
          <p:nvSpPr>
            <p:cNvPr id="11" name="타원 10"/>
            <p:cNvSpPr/>
            <p:nvPr/>
          </p:nvSpPr>
          <p:spPr>
            <a:xfrm>
              <a:off x="4766053" y="3429000"/>
              <a:ext cx="1872208" cy="151216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">
              <a:solidFill>
                <a:schemeClr val="accent6">
                  <a:lumMod val="50000"/>
                </a:schemeClr>
              </a:solidFill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3224" tIns="42196" rIns="33224" bIns="42196"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성적</a:t>
              </a:r>
              <a:endParaRPr lang="en-US" altLang="ko-KR" sz="1400" b="1" dirty="0" smtClean="0">
                <a:solidFill>
                  <a:schemeClr val="bg1"/>
                </a:solidFill>
              </a:endParaRPr>
            </a:p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기</a:t>
              </a:r>
              <a:r>
                <a:rPr lang="ko-KR" altLang="en-US" sz="1400" b="1" dirty="0">
                  <a:solidFill>
                    <a:schemeClr val="bg1"/>
                  </a:solidFill>
                </a:rPr>
                <a:t>준</a:t>
              </a:r>
            </a:p>
          </p:txBody>
        </p:sp>
        <p:sp>
          <p:nvSpPr>
            <p:cNvPr id="12" name="타원 11"/>
            <p:cNvSpPr/>
            <p:nvPr/>
          </p:nvSpPr>
          <p:spPr>
            <a:xfrm>
              <a:off x="7046307" y="3429000"/>
              <a:ext cx="1872208" cy="151216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">
              <a:solidFill>
                <a:schemeClr val="accent6">
                  <a:lumMod val="50000"/>
                </a:schemeClr>
              </a:solidFill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3224" tIns="42196" rIns="33224" bIns="42196"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기타</a:t>
              </a:r>
              <a:endParaRPr lang="ko-KR" altLang="en-US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13" name="덧셈 기호 12"/>
            <p:cNvSpPr/>
            <p:nvPr/>
          </p:nvSpPr>
          <p:spPr>
            <a:xfrm>
              <a:off x="2084244" y="3969060"/>
              <a:ext cx="360040" cy="432048"/>
            </a:xfrm>
            <a:prstGeom prst="mathPlus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00" dirty="0">
                <a:solidFill>
                  <a:schemeClr val="tx1"/>
                </a:solidFill>
              </a:endParaRPr>
            </a:p>
          </p:txBody>
        </p:sp>
        <p:sp>
          <p:nvSpPr>
            <p:cNvPr id="14" name="덧셈 기호 13"/>
            <p:cNvSpPr/>
            <p:nvPr/>
          </p:nvSpPr>
          <p:spPr>
            <a:xfrm>
              <a:off x="4353490" y="3969060"/>
              <a:ext cx="360040" cy="432048"/>
            </a:xfrm>
            <a:prstGeom prst="mathPlus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00" dirty="0">
                <a:solidFill>
                  <a:schemeClr val="tx1"/>
                </a:solidFill>
              </a:endParaRPr>
            </a:p>
          </p:txBody>
        </p:sp>
        <p:sp>
          <p:nvSpPr>
            <p:cNvPr id="15" name="덧셈 기호 14"/>
            <p:cNvSpPr/>
            <p:nvPr/>
          </p:nvSpPr>
          <p:spPr>
            <a:xfrm>
              <a:off x="6627356" y="3969060"/>
              <a:ext cx="360040" cy="432048"/>
            </a:xfrm>
            <a:prstGeom prst="mathPlus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00" dirty="0">
                <a:solidFill>
                  <a:schemeClr val="tx1"/>
                </a:solidFill>
              </a:endParaRPr>
            </a:p>
          </p:txBody>
        </p:sp>
      </p:grpSp>
      <p:sp>
        <p:nvSpPr>
          <p:cNvPr id="16" name="직사각형 15"/>
          <p:cNvSpPr/>
          <p:nvPr/>
        </p:nvSpPr>
        <p:spPr>
          <a:xfrm>
            <a:off x="707017" y="1436789"/>
            <a:ext cx="4304445" cy="4750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 latinLnBrk="0">
              <a:lnSpc>
                <a:spcPct val="160000"/>
              </a:lnSpc>
            </a:pPr>
            <a:r>
              <a:rPr lang="en-US" altLang="ko-KR" b="1" u="sng" kern="0" dirty="0" smtClean="0">
                <a:solidFill>
                  <a:srgbClr val="FF0000"/>
                </a:solidFill>
              </a:rPr>
              <a:t>7</a:t>
            </a:r>
            <a:r>
              <a:rPr lang="ko-KR" altLang="en-US" b="1" u="sng" kern="0" dirty="0" smtClean="0">
                <a:solidFill>
                  <a:srgbClr val="FF0000"/>
                </a:solidFill>
              </a:rPr>
              <a:t>개 분야 </a:t>
            </a:r>
            <a:r>
              <a:rPr lang="en-US" altLang="ko-KR" b="1" u="sng" kern="0" dirty="0" smtClean="0">
                <a:solidFill>
                  <a:srgbClr val="FF0000"/>
                </a:solidFill>
              </a:rPr>
              <a:t>7</a:t>
            </a:r>
            <a:r>
              <a:rPr lang="ko-KR" altLang="en-US" b="1" u="sng" kern="0" dirty="0" smtClean="0">
                <a:solidFill>
                  <a:srgbClr val="FF0000"/>
                </a:solidFill>
              </a:rPr>
              <a:t>과목 이상 포함</a:t>
            </a:r>
            <a:r>
              <a:rPr lang="en-US" altLang="ko-KR" b="1" u="sng" kern="0" dirty="0">
                <a:solidFill>
                  <a:srgbClr val="FF0000"/>
                </a:solidFill>
              </a:rPr>
              <a:t> </a:t>
            </a:r>
            <a:r>
              <a:rPr lang="en-US" altLang="ko-KR" b="1" u="sng" kern="0" dirty="0" smtClean="0">
                <a:solidFill>
                  <a:srgbClr val="0070C0"/>
                </a:solidFill>
              </a:rPr>
              <a:t>21</a:t>
            </a:r>
            <a:r>
              <a:rPr lang="ko-KR" altLang="en-US" b="1" u="sng" kern="0" dirty="0">
                <a:solidFill>
                  <a:srgbClr val="0070C0"/>
                </a:solidFill>
              </a:rPr>
              <a:t>학점 </a:t>
            </a:r>
            <a:r>
              <a:rPr lang="ko-KR" altLang="en-US" b="1" u="sng" kern="0" dirty="0" smtClean="0">
                <a:solidFill>
                  <a:srgbClr val="0070C0"/>
                </a:solidFill>
              </a:rPr>
              <a:t>이상</a:t>
            </a:r>
            <a:endParaRPr lang="ko-KR" altLang="en-US" u="sng" kern="0" dirty="0">
              <a:solidFill>
                <a:srgbClr val="0070C0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 rot="21068909">
            <a:off x="5021286" y="1507907"/>
            <a:ext cx="950131" cy="332829"/>
          </a:xfrm>
          <a:prstGeom prst="ellipse">
            <a:avLst/>
          </a:prstGeom>
          <a:ln/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bg1"/>
                </a:solidFill>
              </a:rPr>
              <a:t>의미</a:t>
            </a:r>
            <a:r>
              <a:rPr lang="en-US" altLang="ko-KR" sz="1400" b="1" dirty="0" smtClean="0">
                <a:solidFill>
                  <a:schemeClr val="bg1"/>
                </a:solidFill>
              </a:rPr>
              <a:t>?</a:t>
            </a: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172" t="20510" r="5206" b="18400"/>
          <a:stretch/>
        </p:blipFill>
        <p:spPr bwMode="auto">
          <a:xfrm>
            <a:off x="840352" y="2272469"/>
            <a:ext cx="5675863" cy="3950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타원 18"/>
          <p:cNvSpPr/>
          <p:nvPr/>
        </p:nvSpPr>
        <p:spPr>
          <a:xfrm rot="21068909">
            <a:off x="1981390" y="2312753"/>
            <a:ext cx="540084" cy="212997"/>
          </a:xfrm>
          <a:prstGeom prst="ellipse">
            <a:avLst/>
          </a:prstGeom>
          <a:ln/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ko-KR" altLang="en-US" sz="1100" b="1" smtClean="0">
                <a:solidFill>
                  <a:schemeClr val="bg1"/>
                </a:solidFill>
              </a:rPr>
              <a:t>분</a:t>
            </a:r>
            <a:r>
              <a:rPr lang="ko-KR" altLang="en-US" sz="1100" b="1">
                <a:solidFill>
                  <a:schemeClr val="bg1"/>
                </a:solidFill>
              </a:rPr>
              <a:t>야</a:t>
            </a:r>
            <a:endParaRPr lang="en-US" altLang="ko-KR" sz="1100" b="1" dirty="0" smtClean="0">
              <a:solidFill>
                <a:schemeClr val="bg1"/>
              </a:solidFill>
            </a:endParaRPr>
          </a:p>
        </p:txBody>
      </p:sp>
      <p:grpSp>
        <p:nvGrpSpPr>
          <p:cNvPr id="20" name="그룹 19"/>
          <p:cNvGrpSpPr/>
          <p:nvPr/>
        </p:nvGrpSpPr>
        <p:grpSpPr>
          <a:xfrm>
            <a:off x="3779911" y="2732237"/>
            <a:ext cx="302544" cy="2987901"/>
            <a:chOff x="3779911" y="2952663"/>
            <a:chExt cx="302544" cy="2987901"/>
          </a:xfrm>
        </p:grpSpPr>
        <p:pic>
          <p:nvPicPr>
            <p:cNvPr id="21" name="그림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79912" y="2952663"/>
              <a:ext cx="285089" cy="249306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22" name="그림 2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89767" y="3861048"/>
              <a:ext cx="285089" cy="249306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23" name="그림 2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89766" y="4039056"/>
              <a:ext cx="285089" cy="249306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24" name="그림 2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89765" y="4437615"/>
              <a:ext cx="285089" cy="249306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25" name="그림 2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95408" y="4792210"/>
              <a:ext cx="285089" cy="249306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26" name="그림 2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79911" y="5301208"/>
              <a:ext cx="285089" cy="249306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27" name="그림 2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97366" y="5691258"/>
              <a:ext cx="285089" cy="249306"/>
            </a:xfrm>
            <a:prstGeom prst="rect">
              <a:avLst/>
            </a:prstGeom>
            <a:ln>
              <a:noFill/>
            </a:ln>
            <a:effectLst/>
          </p:spPr>
        </p:pic>
      </p:grpSp>
      <p:sp>
        <p:nvSpPr>
          <p:cNvPr id="28" name="타원 27"/>
          <p:cNvSpPr/>
          <p:nvPr/>
        </p:nvSpPr>
        <p:spPr>
          <a:xfrm rot="20950900">
            <a:off x="5608268" y="3373805"/>
            <a:ext cx="2067009" cy="1388262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r>
              <a:rPr lang="ko-KR" alt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개분야</a:t>
            </a:r>
            <a:endParaRPr lang="en-US" altLang="ko-KR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  <a:r>
              <a:rPr lang="ko-KR" alt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개과목</a:t>
            </a:r>
            <a:endParaRPr lang="ko-KR" alt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29" name="그룹 28"/>
          <p:cNvGrpSpPr/>
          <p:nvPr/>
        </p:nvGrpSpPr>
        <p:grpSpPr>
          <a:xfrm>
            <a:off x="1675368" y="2978480"/>
            <a:ext cx="893782" cy="2848260"/>
            <a:chOff x="1675368" y="3198906"/>
            <a:chExt cx="893782" cy="2848260"/>
          </a:xfrm>
        </p:grpSpPr>
        <p:cxnSp>
          <p:nvCxnSpPr>
            <p:cNvPr id="30" name="직선 연결선 29"/>
            <p:cNvCxnSpPr/>
            <p:nvPr/>
          </p:nvCxnSpPr>
          <p:spPr>
            <a:xfrm>
              <a:off x="1709872" y="3198906"/>
              <a:ext cx="859278" cy="0"/>
            </a:xfrm>
            <a:prstGeom prst="line">
              <a:avLst/>
            </a:prstGeom>
            <a:ln w="28575">
              <a:solidFill>
                <a:srgbClr val="C00000"/>
              </a:solidFill>
              <a:prstDash val="sysDot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직선 연결선 30"/>
            <p:cNvCxnSpPr/>
            <p:nvPr/>
          </p:nvCxnSpPr>
          <p:spPr>
            <a:xfrm>
              <a:off x="1709872" y="4415993"/>
              <a:ext cx="859278" cy="0"/>
            </a:xfrm>
            <a:prstGeom prst="line">
              <a:avLst/>
            </a:prstGeom>
            <a:ln w="28575">
              <a:solidFill>
                <a:srgbClr val="C00000"/>
              </a:solidFill>
              <a:prstDash val="sysDot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직선 연결선 31"/>
            <p:cNvCxnSpPr/>
            <p:nvPr/>
          </p:nvCxnSpPr>
          <p:spPr>
            <a:xfrm>
              <a:off x="1709872" y="5055162"/>
              <a:ext cx="859278" cy="0"/>
            </a:xfrm>
            <a:prstGeom prst="line">
              <a:avLst/>
            </a:prstGeom>
            <a:ln w="28575">
              <a:solidFill>
                <a:srgbClr val="C00000"/>
              </a:solidFill>
              <a:prstDash val="sysDot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직선 연결선 32"/>
            <p:cNvCxnSpPr/>
            <p:nvPr/>
          </p:nvCxnSpPr>
          <p:spPr>
            <a:xfrm>
              <a:off x="1675368" y="5585018"/>
              <a:ext cx="859278" cy="0"/>
            </a:xfrm>
            <a:prstGeom prst="line">
              <a:avLst/>
            </a:prstGeom>
            <a:ln w="28575">
              <a:solidFill>
                <a:srgbClr val="C00000"/>
              </a:solidFill>
              <a:prstDash val="sysDot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직선 연결선 33"/>
            <p:cNvCxnSpPr/>
            <p:nvPr/>
          </p:nvCxnSpPr>
          <p:spPr>
            <a:xfrm>
              <a:off x="1691680" y="6047166"/>
              <a:ext cx="859278" cy="0"/>
            </a:xfrm>
            <a:prstGeom prst="line">
              <a:avLst/>
            </a:prstGeom>
            <a:ln w="28575">
              <a:solidFill>
                <a:srgbClr val="C00000"/>
              </a:solidFill>
              <a:prstDash val="sysDot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extBox 1"/>
          <p:cNvSpPr txBox="1"/>
          <p:nvPr/>
        </p:nvSpPr>
        <p:spPr>
          <a:xfrm rot="20368244">
            <a:off x="6777086" y="3003022"/>
            <a:ext cx="79208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0" dirty="0" smtClean="0">
                <a:solidFill>
                  <a:srgbClr val="FF0000"/>
                </a:solidFill>
              </a:rPr>
              <a:t>X</a:t>
            </a:r>
            <a:endParaRPr lang="ko-KR" altLang="en-US" sz="10000" dirty="0">
              <a:solidFill>
                <a:srgbClr val="FF0000"/>
              </a:solidFill>
            </a:endParaRPr>
          </a:p>
        </p:txBody>
      </p:sp>
      <p:pic>
        <p:nvPicPr>
          <p:cNvPr id="35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281" y="5826740"/>
            <a:ext cx="669527" cy="10260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모서리가 둥근 사각형 설명선 35"/>
          <p:cNvSpPr/>
          <p:nvPr/>
        </p:nvSpPr>
        <p:spPr>
          <a:xfrm>
            <a:off x="1813602" y="6036495"/>
            <a:ext cx="5531625" cy="671560"/>
          </a:xfrm>
          <a:prstGeom prst="wedgeRoundRectCallout">
            <a:avLst>
              <a:gd name="adj1" fmla="val -55765"/>
              <a:gd name="adj2" fmla="val 6790"/>
              <a:gd name="adj3" fmla="val 16667"/>
            </a:avLst>
          </a:prstGeom>
          <a:gradFill flip="none" rotWithShape="1">
            <a:gsLst>
              <a:gs pos="0">
                <a:schemeClr val="bg1">
                  <a:shade val="30000"/>
                  <a:satMod val="115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>
                <a:solidFill>
                  <a:schemeClr val="tx1"/>
                </a:solidFill>
              </a:rPr>
              <a:t>7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개 과목을 </a:t>
            </a:r>
            <a:r>
              <a:rPr lang="ko-KR" altLang="en-US" sz="1400" b="1" dirty="0" err="1" smtClean="0">
                <a:solidFill>
                  <a:schemeClr val="tx1"/>
                </a:solidFill>
              </a:rPr>
              <a:t>수강하였어도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 분야가 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5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개를 </a:t>
            </a:r>
            <a:r>
              <a:rPr lang="ko-KR" altLang="en-US" sz="1400" b="1" dirty="0" err="1" smtClean="0">
                <a:solidFill>
                  <a:schemeClr val="tx1"/>
                </a:solidFill>
              </a:rPr>
              <a:t>이수하였으므로</a:t>
            </a:r>
            <a:endParaRPr lang="en-US" altLang="ko-KR" sz="14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이수기준을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 충족하지 못했어요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. 7</a:t>
            </a:r>
            <a:r>
              <a:rPr lang="ko-KR" altLang="en-US" sz="1400" b="1" dirty="0" err="1" smtClean="0">
                <a:solidFill>
                  <a:schemeClr val="tx1"/>
                </a:solidFill>
              </a:rPr>
              <a:t>개분야를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 이수해야 합니다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.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6649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516216" y="6453336"/>
            <a:ext cx="2232248" cy="2231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850" spc="20" dirty="0" smtClean="0">
                <a:solidFill>
                  <a:srgbClr val="004989"/>
                </a:solidFill>
              </a:rPr>
              <a:t>교직과정 안내</a:t>
            </a:r>
            <a:endParaRPr lang="ko-KR" altLang="en-US" sz="850" spc="20" dirty="0">
              <a:solidFill>
                <a:srgbClr val="004989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9552" y="332656"/>
            <a:ext cx="4176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spc="-150" dirty="0" err="1" smtClean="0">
                <a:solidFill>
                  <a:srgbClr val="004989"/>
                </a:solidFill>
              </a:rPr>
              <a:t>무시험검정</a:t>
            </a:r>
            <a:r>
              <a:rPr lang="ko-KR" altLang="en-US" sz="2400" b="1" spc="-150" dirty="0" smtClean="0">
                <a:solidFill>
                  <a:srgbClr val="004989"/>
                </a:solidFill>
              </a:rPr>
              <a:t> </a:t>
            </a:r>
            <a:r>
              <a:rPr lang="ko-KR" altLang="en-US" sz="2400" b="1" spc="-150" dirty="0" smtClean="0">
                <a:solidFill>
                  <a:srgbClr val="004989"/>
                </a:solidFill>
              </a:rPr>
              <a:t>합격기준</a:t>
            </a:r>
            <a:endParaRPr lang="en-US" altLang="ko-KR" sz="2400" b="1" spc="-150" dirty="0" smtClean="0">
              <a:solidFill>
                <a:srgbClr val="004989"/>
              </a:solidFill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959996"/>
            <a:ext cx="8856984" cy="5421332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3506464"/>
            <a:ext cx="247075" cy="328395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2478" y="785037"/>
            <a:ext cx="247075" cy="222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81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516216" y="6453336"/>
            <a:ext cx="2232248" cy="2231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850" spc="20" dirty="0" smtClean="0">
                <a:solidFill>
                  <a:srgbClr val="004989"/>
                </a:solidFill>
              </a:rPr>
              <a:t>교직과정 안내</a:t>
            </a:r>
            <a:endParaRPr lang="ko-KR" altLang="en-US" sz="850" spc="20" dirty="0">
              <a:solidFill>
                <a:srgbClr val="004989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9552" y="332656"/>
            <a:ext cx="4176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spc="-150" dirty="0" smtClean="0">
                <a:solidFill>
                  <a:srgbClr val="004989"/>
                </a:solidFill>
              </a:rPr>
              <a:t>사범대학 </a:t>
            </a:r>
            <a:r>
              <a:rPr lang="ko-KR" altLang="en-US" sz="2400" b="1" spc="-150" dirty="0" err="1" smtClean="0">
                <a:solidFill>
                  <a:srgbClr val="004989"/>
                </a:solidFill>
              </a:rPr>
              <a:t>무시험검정</a:t>
            </a:r>
            <a:r>
              <a:rPr lang="ko-KR" altLang="en-US" sz="2400" b="1" spc="-150" dirty="0" smtClean="0">
                <a:solidFill>
                  <a:srgbClr val="004989"/>
                </a:solidFill>
              </a:rPr>
              <a:t> 합격기준</a:t>
            </a:r>
            <a:endParaRPr lang="en-US" altLang="ko-KR" sz="2400" b="1" spc="-150" dirty="0" smtClean="0">
              <a:solidFill>
                <a:srgbClr val="004989"/>
              </a:solidFill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1238345" y="985129"/>
            <a:ext cx="6526693" cy="859695"/>
            <a:chOff x="205547" y="3429000"/>
            <a:chExt cx="8712968" cy="1512168"/>
          </a:xfrm>
        </p:grpSpPr>
        <p:sp>
          <p:nvSpPr>
            <p:cNvPr id="6" name="타원 5"/>
            <p:cNvSpPr/>
            <p:nvPr/>
          </p:nvSpPr>
          <p:spPr>
            <a:xfrm>
              <a:off x="205547" y="3429000"/>
              <a:ext cx="1872208" cy="1512168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 w="3175">
              <a:solidFill>
                <a:schemeClr val="accent6">
                  <a:lumMod val="50000"/>
                </a:schemeClr>
              </a:solidFill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3224" tIns="42196" rIns="33224" bIns="42196" rtlCol="0" anchor="ctr"/>
            <a:lstStyle/>
            <a:p>
              <a:pPr algn="ctr"/>
              <a:r>
                <a:rPr lang="ko-KR" altLang="en-US" sz="1400" b="1" dirty="0">
                  <a:solidFill>
                    <a:schemeClr val="bg1"/>
                  </a:solidFill>
                </a:rPr>
                <a:t>전공</a:t>
              </a:r>
              <a:endParaRPr lang="en-US" altLang="ko-KR" sz="1400" b="1" dirty="0">
                <a:solidFill>
                  <a:schemeClr val="bg1"/>
                </a:solidFill>
              </a:endParaRPr>
            </a:p>
            <a:p>
              <a:pPr algn="ctr"/>
              <a:r>
                <a:rPr lang="ko-KR" altLang="en-US" sz="1400" b="1" dirty="0">
                  <a:solidFill>
                    <a:schemeClr val="bg1"/>
                  </a:solidFill>
                </a:rPr>
                <a:t>과목</a:t>
              </a:r>
            </a:p>
          </p:txBody>
        </p:sp>
        <p:sp>
          <p:nvSpPr>
            <p:cNvPr id="8" name="타원 7"/>
            <p:cNvSpPr/>
            <p:nvPr/>
          </p:nvSpPr>
          <p:spPr>
            <a:xfrm>
              <a:off x="2485800" y="3429000"/>
              <a:ext cx="1872208" cy="151216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">
              <a:solidFill>
                <a:schemeClr val="accent6">
                  <a:lumMod val="50000"/>
                </a:schemeClr>
              </a:solidFill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3224" tIns="42196" rIns="33224" bIns="42196"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교직</a:t>
              </a:r>
              <a:endParaRPr lang="en-US" altLang="ko-KR" sz="1400" b="1" dirty="0" smtClean="0">
                <a:solidFill>
                  <a:schemeClr val="bg1"/>
                </a:solidFill>
              </a:endParaRPr>
            </a:p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과</a:t>
              </a:r>
              <a:r>
                <a:rPr lang="ko-KR" altLang="en-US" sz="1400" b="1" dirty="0">
                  <a:solidFill>
                    <a:schemeClr val="bg1"/>
                  </a:solidFill>
                </a:rPr>
                <a:t>목</a:t>
              </a:r>
            </a:p>
          </p:txBody>
        </p:sp>
        <p:sp>
          <p:nvSpPr>
            <p:cNvPr id="9" name="타원 8"/>
            <p:cNvSpPr/>
            <p:nvPr/>
          </p:nvSpPr>
          <p:spPr>
            <a:xfrm>
              <a:off x="4766053" y="3429000"/>
              <a:ext cx="1872208" cy="151216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">
              <a:solidFill>
                <a:schemeClr val="accent6">
                  <a:lumMod val="50000"/>
                </a:schemeClr>
              </a:solidFill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3224" tIns="42196" rIns="33224" bIns="42196"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성적</a:t>
              </a:r>
              <a:endParaRPr lang="en-US" altLang="ko-KR" sz="1400" b="1" dirty="0" smtClean="0">
                <a:solidFill>
                  <a:schemeClr val="bg1"/>
                </a:solidFill>
              </a:endParaRPr>
            </a:p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기</a:t>
              </a:r>
              <a:r>
                <a:rPr lang="ko-KR" altLang="en-US" sz="1400" b="1" dirty="0">
                  <a:solidFill>
                    <a:schemeClr val="bg1"/>
                  </a:solidFill>
                </a:rPr>
                <a:t>준</a:t>
              </a:r>
            </a:p>
          </p:txBody>
        </p:sp>
        <p:sp>
          <p:nvSpPr>
            <p:cNvPr id="10" name="타원 9"/>
            <p:cNvSpPr/>
            <p:nvPr/>
          </p:nvSpPr>
          <p:spPr>
            <a:xfrm>
              <a:off x="7046307" y="3429000"/>
              <a:ext cx="1872208" cy="151216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">
              <a:solidFill>
                <a:schemeClr val="accent6">
                  <a:lumMod val="50000"/>
                </a:schemeClr>
              </a:solidFill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3224" tIns="42196" rIns="33224" bIns="42196"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기타</a:t>
              </a:r>
              <a:endParaRPr lang="ko-KR" altLang="en-US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11" name="덧셈 기호 10"/>
            <p:cNvSpPr/>
            <p:nvPr/>
          </p:nvSpPr>
          <p:spPr>
            <a:xfrm>
              <a:off x="2084244" y="3969060"/>
              <a:ext cx="360040" cy="432048"/>
            </a:xfrm>
            <a:prstGeom prst="mathPlus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00" dirty="0">
                <a:solidFill>
                  <a:schemeClr val="tx1"/>
                </a:solidFill>
              </a:endParaRPr>
            </a:p>
          </p:txBody>
        </p:sp>
        <p:sp>
          <p:nvSpPr>
            <p:cNvPr id="12" name="덧셈 기호 11"/>
            <p:cNvSpPr/>
            <p:nvPr/>
          </p:nvSpPr>
          <p:spPr>
            <a:xfrm>
              <a:off x="4353490" y="3969060"/>
              <a:ext cx="360040" cy="432048"/>
            </a:xfrm>
            <a:prstGeom prst="mathPlus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00" dirty="0">
                <a:solidFill>
                  <a:schemeClr val="tx1"/>
                </a:solidFill>
              </a:endParaRPr>
            </a:p>
          </p:txBody>
        </p:sp>
        <p:sp>
          <p:nvSpPr>
            <p:cNvPr id="13" name="덧셈 기호 12"/>
            <p:cNvSpPr/>
            <p:nvPr/>
          </p:nvSpPr>
          <p:spPr>
            <a:xfrm>
              <a:off x="6627356" y="3969060"/>
              <a:ext cx="360040" cy="432048"/>
            </a:xfrm>
            <a:prstGeom prst="mathPlus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00" dirty="0">
                <a:solidFill>
                  <a:schemeClr val="tx1"/>
                </a:solidFill>
              </a:endParaRPr>
            </a:p>
          </p:txBody>
        </p:sp>
      </p:grpSp>
      <p:sp>
        <p:nvSpPr>
          <p:cNvPr id="14" name="직사각형 13"/>
          <p:cNvSpPr/>
          <p:nvPr/>
        </p:nvSpPr>
        <p:spPr>
          <a:xfrm>
            <a:off x="323528" y="1916832"/>
            <a:ext cx="8496943" cy="4475176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585742" y="1959826"/>
            <a:ext cx="3192885" cy="392721"/>
          </a:xfrm>
          <a:prstGeom prst="rect">
            <a:avLst/>
          </a:prstGeom>
          <a:solidFill>
            <a:schemeClr val="accent1">
              <a:lumMod val="50000"/>
            </a:schemeClr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bg1"/>
                </a:solidFill>
              </a:rPr>
              <a:t>각 학과별 교과교육영역 </a:t>
            </a:r>
            <a:r>
              <a:rPr lang="en-US" altLang="ko-KR" sz="1400" b="1" dirty="0" smtClean="0">
                <a:solidFill>
                  <a:schemeClr val="bg1"/>
                </a:solidFill>
              </a:rPr>
              <a:t>(</a:t>
            </a:r>
            <a:r>
              <a:rPr lang="ko-KR" altLang="en-US" sz="1400" b="1" dirty="0" smtClean="0">
                <a:solidFill>
                  <a:schemeClr val="bg1"/>
                </a:solidFill>
              </a:rPr>
              <a:t>필수</a:t>
            </a:r>
            <a:r>
              <a:rPr lang="en-US" altLang="ko-KR" sz="1400" b="1" dirty="0" smtClean="0">
                <a:solidFill>
                  <a:schemeClr val="bg1"/>
                </a:solidFill>
              </a:rPr>
              <a:t>)</a:t>
            </a:r>
            <a:endParaRPr lang="ko-KR" altLang="en-US" sz="1400" b="1" dirty="0">
              <a:solidFill>
                <a:schemeClr val="bg1"/>
              </a:solidFill>
            </a:endParaRPr>
          </a:p>
        </p:txBody>
      </p:sp>
      <p:graphicFrame>
        <p:nvGraphicFramePr>
          <p:cNvPr id="16" name="표 15">
            <a:extLst>
              <a:ext uri="{FF2B5EF4-FFF2-40B4-BE49-F238E27FC236}">
                <a16:creationId xmlns:a16="http://schemas.microsoft.com/office/drawing/2014/main" id="{B949E695-984F-8548-BB25-342FDD32008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5452013"/>
              </p:ext>
            </p:extLst>
          </p:nvPr>
        </p:nvGraphicFramePr>
        <p:xfrm>
          <a:off x="612846" y="2454101"/>
          <a:ext cx="7846301" cy="3730035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665463">
                  <a:extLst>
                    <a:ext uri="{9D8B030D-6E8A-4147-A177-3AD203B41FA5}">
                      <a16:colId xmlns:a16="http://schemas.microsoft.com/office/drawing/2014/main" val="2555807358"/>
                    </a:ext>
                  </a:extLst>
                </a:gridCol>
                <a:gridCol w="795429">
                  <a:extLst>
                    <a:ext uri="{9D8B030D-6E8A-4147-A177-3AD203B41FA5}">
                      <a16:colId xmlns:a16="http://schemas.microsoft.com/office/drawing/2014/main" val="2540747153"/>
                    </a:ext>
                  </a:extLst>
                </a:gridCol>
                <a:gridCol w="897698">
                  <a:extLst>
                    <a:ext uri="{9D8B030D-6E8A-4147-A177-3AD203B41FA5}">
                      <a16:colId xmlns:a16="http://schemas.microsoft.com/office/drawing/2014/main" val="313583920"/>
                    </a:ext>
                  </a:extLst>
                </a:gridCol>
                <a:gridCol w="920426">
                  <a:extLst>
                    <a:ext uri="{9D8B030D-6E8A-4147-A177-3AD203B41FA5}">
                      <a16:colId xmlns:a16="http://schemas.microsoft.com/office/drawing/2014/main" val="3885085715"/>
                    </a:ext>
                  </a:extLst>
                </a:gridCol>
                <a:gridCol w="2227202">
                  <a:extLst>
                    <a:ext uri="{9D8B030D-6E8A-4147-A177-3AD203B41FA5}">
                      <a16:colId xmlns:a16="http://schemas.microsoft.com/office/drawing/2014/main" val="2138655647"/>
                    </a:ext>
                  </a:extLst>
                </a:gridCol>
                <a:gridCol w="874972">
                  <a:extLst>
                    <a:ext uri="{9D8B030D-6E8A-4147-A177-3AD203B41FA5}">
                      <a16:colId xmlns:a16="http://schemas.microsoft.com/office/drawing/2014/main" val="4026779570"/>
                    </a:ext>
                  </a:extLst>
                </a:gridCol>
                <a:gridCol w="874972">
                  <a:extLst>
                    <a:ext uri="{9D8B030D-6E8A-4147-A177-3AD203B41FA5}">
                      <a16:colId xmlns:a16="http://schemas.microsoft.com/office/drawing/2014/main" val="3611404538"/>
                    </a:ext>
                  </a:extLst>
                </a:gridCol>
                <a:gridCol w="590139">
                  <a:extLst>
                    <a:ext uri="{9D8B030D-6E8A-4147-A177-3AD203B41FA5}">
                      <a16:colId xmlns:a16="http://schemas.microsoft.com/office/drawing/2014/main" val="855360478"/>
                    </a:ext>
                  </a:extLst>
                </a:gridCol>
              </a:tblGrid>
              <a:tr h="40402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latin typeface="+mn-ea"/>
                          <a:ea typeface="+mn-ea"/>
                        </a:rPr>
                        <a:t>영역</a:t>
                      </a:r>
                    </a:p>
                  </a:txBody>
                  <a:tcPr anchor="ctr"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57D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latin typeface="+mn-ea"/>
                          <a:ea typeface="+mn-ea"/>
                        </a:rPr>
                        <a:t>이수기준</a:t>
                      </a:r>
                    </a:p>
                  </a:txBody>
                  <a:tcPr anchor="ctr"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57D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latin typeface="+mn-ea"/>
                          <a:ea typeface="+mn-ea"/>
                        </a:rPr>
                        <a:t>학과</a:t>
                      </a:r>
                    </a:p>
                  </a:txBody>
                  <a:tcPr anchor="ctr"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57D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latin typeface="+mn-ea"/>
                          <a:ea typeface="+mn-ea"/>
                        </a:rPr>
                        <a:t>학수번호</a:t>
                      </a:r>
                    </a:p>
                  </a:txBody>
                  <a:tcPr anchor="ctr"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57D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latin typeface="+mn-ea"/>
                          <a:ea typeface="+mn-ea"/>
                        </a:rPr>
                        <a:t>교과목명</a:t>
                      </a:r>
                    </a:p>
                  </a:txBody>
                  <a:tcPr anchor="ctr"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57D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latin typeface="+mn-ea"/>
                          <a:ea typeface="+mn-ea"/>
                        </a:rPr>
                        <a:t>이수구분</a:t>
                      </a:r>
                    </a:p>
                  </a:txBody>
                  <a:tcPr anchor="ctr"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57D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latin typeface="+mn-ea"/>
                          <a:ea typeface="+mn-ea"/>
                        </a:rPr>
                        <a:t>학년</a:t>
                      </a:r>
                      <a:r>
                        <a:rPr lang="en-US" altLang="ko-KR" sz="1200" b="1" dirty="0">
                          <a:latin typeface="+mn-ea"/>
                          <a:ea typeface="+mn-ea"/>
                        </a:rPr>
                        <a:t>-</a:t>
                      </a:r>
                      <a:r>
                        <a:rPr lang="ko-KR" altLang="en-US" sz="1200" b="1" dirty="0">
                          <a:latin typeface="+mn-ea"/>
                          <a:ea typeface="+mn-ea"/>
                        </a:rPr>
                        <a:t>학기</a:t>
                      </a:r>
                    </a:p>
                  </a:txBody>
                  <a:tcPr anchor="ctr"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57D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latin typeface="+mn-ea"/>
                          <a:ea typeface="+mn-ea"/>
                        </a:rPr>
                        <a:t>학점</a:t>
                      </a:r>
                    </a:p>
                  </a:txBody>
                  <a:tcPr anchor="ctr"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57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0981515"/>
                  </a:ext>
                </a:extLst>
              </a:tr>
              <a:tr h="369557">
                <a:tc rowSpan="9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교과</a:t>
                      </a:r>
                      <a:endParaRPr lang="en-US" altLang="ko-KR" sz="1200" b="1" kern="0" spc="0" dirty="0" smtClean="0">
                        <a:solidFill>
                          <a:srgbClr val="00457D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교육</a:t>
                      </a:r>
                      <a:endParaRPr lang="en-US" altLang="ko-KR" sz="1200" b="1" kern="0" spc="0" dirty="0" smtClean="0">
                        <a:solidFill>
                          <a:srgbClr val="00457D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영역</a:t>
                      </a:r>
                      <a:endParaRPr lang="ko-KR" altLang="en-US" sz="1200" b="1" kern="0" spc="0" dirty="0">
                        <a:solidFill>
                          <a:srgbClr val="00457D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45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9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과목</a:t>
                      </a:r>
                      <a:endParaRPr lang="en-US" altLang="ko-KR" sz="1200" b="1" kern="0" spc="0" dirty="0">
                        <a:solidFill>
                          <a:srgbClr val="00457D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8</a:t>
                      </a: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학점</a:t>
                      </a:r>
                      <a:endParaRPr lang="en-US" altLang="ko-KR" sz="1200" b="1" kern="0" spc="0" dirty="0">
                        <a:solidFill>
                          <a:srgbClr val="00457D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이상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45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교육학</a:t>
                      </a:r>
                      <a:endParaRPr lang="en-US" altLang="ko-KR" sz="1200" b="1" kern="0" spc="0" dirty="0">
                        <a:solidFill>
                          <a:srgbClr val="00457D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교육공학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CED2012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교육학 교과교육론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전공핵심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2 - 2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4821671"/>
                  </a:ext>
                </a:extLst>
              </a:tr>
              <a:tr h="36955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EDU3032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교육학 교과교재 및 이론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전공핵심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3 - 1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0623483"/>
                  </a:ext>
                </a:extLst>
              </a:tr>
              <a:tr h="36955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EDU2025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교육논술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전공핵심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2 - 1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3653324"/>
                  </a:ext>
                </a:extLst>
              </a:tr>
              <a:tr h="36955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국어교육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2902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KLE2004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2902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국어과 교육론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2902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전공심화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2902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4 - 1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2902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2902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9749802"/>
                  </a:ext>
                </a:extLst>
              </a:tr>
              <a:tr h="36955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KLE3013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2902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국어과 교육과정 및 교재연구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2902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전공핵심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2902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3 - 2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2902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2902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2577261"/>
                  </a:ext>
                </a:extLst>
              </a:tr>
              <a:tr h="36955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KLE4022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2902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국어과 논리 및 논술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2902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전공기초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2902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3 - 1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2902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2902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6539900"/>
                  </a:ext>
                </a:extLst>
              </a:tr>
              <a:tr h="369557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영어교육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45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DEE3018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err="1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영어과</a:t>
                      </a: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 교육론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전공핵심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2 - 2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2870358"/>
                  </a:ext>
                </a:extLst>
              </a:tr>
              <a:tr h="36955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DEE4031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err="1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영어과</a:t>
                      </a: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 교육과정과 교재연구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전공핵심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3 - 2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5731381"/>
                  </a:ext>
                </a:extLst>
              </a:tr>
              <a:tr h="36955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DEE4040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45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논리 및 영어논술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45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전공기초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45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4 - 1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45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45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1425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77514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516216" y="6453336"/>
            <a:ext cx="2232248" cy="2231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850" spc="20" dirty="0" smtClean="0">
                <a:solidFill>
                  <a:srgbClr val="004989"/>
                </a:solidFill>
              </a:rPr>
              <a:t>교직과정 안내</a:t>
            </a:r>
            <a:endParaRPr lang="ko-KR" altLang="en-US" sz="850" spc="20" dirty="0">
              <a:solidFill>
                <a:srgbClr val="004989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9552" y="332656"/>
            <a:ext cx="4176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spc="-150" dirty="0" smtClean="0">
                <a:solidFill>
                  <a:srgbClr val="004989"/>
                </a:solidFill>
              </a:rPr>
              <a:t>사범대학 </a:t>
            </a:r>
            <a:r>
              <a:rPr lang="ko-KR" altLang="en-US" sz="2400" b="1" spc="-150" dirty="0" err="1" smtClean="0">
                <a:solidFill>
                  <a:srgbClr val="004989"/>
                </a:solidFill>
              </a:rPr>
              <a:t>무시험검정</a:t>
            </a:r>
            <a:r>
              <a:rPr lang="ko-KR" altLang="en-US" sz="2400" b="1" spc="-150" dirty="0" smtClean="0">
                <a:solidFill>
                  <a:srgbClr val="004989"/>
                </a:solidFill>
              </a:rPr>
              <a:t> 합격기준</a:t>
            </a:r>
            <a:endParaRPr lang="en-US" altLang="ko-KR" sz="2400" b="1" spc="-150" dirty="0" smtClean="0">
              <a:solidFill>
                <a:srgbClr val="004989"/>
              </a:solidFill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1238345" y="985129"/>
            <a:ext cx="6526693" cy="859695"/>
            <a:chOff x="205547" y="3429000"/>
            <a:chExt cx="8712968" cy="1512168"/>
          </a:xfrm>
        </p:grpSpPr>
        <p:sp>
          <p:nvSpPr>
            <p:cNvPr id="6" name="타원 5"/>
            <p:cNvSpPr/>
            <p:nvPr/>
          </p:nvSpPr>
          <p:spPr>
            <a:xfrm>
              <a:off x="205547" y="3429000"/>
              <a:ext cx="1872208" cy="1512168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 w="3175">
              <a:solidFill>
                <a:schemeClr val="accent6">
                  <a:lumMod val="50000"/>
                </a:schemeClr>
              </a:solidFill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3224" tIns="42196" rIns="33224" bIns="42196" rtlCol="0" anchor="ctr"/>
            <a:lstStyle/>
            <a:p>
              <a:pPr algn="ctr"/>
              <a:r>
                <a:rPr lang="ko-KR" altLang="en-US" sz="1400" b="1" dirty="0">
                  <a:solidFill>
                    <a:schemeClr val="bg1"/>
                  </a:solidFill>
                </a:rPr>
                <a:t>전공</a:t>
              </a:r>
              <a:endParaRPr lang="en-US" altLang="ko-KR" sz="1400" b="1" dirty="0">
                <a:solidFill>
                  <a:schemeClr val="bg1"/>
                </a:solidFill>
              </a:endParaRPr>
            </a:p>
            <a:p>
              <a:pPr algn="ctr"/>
              <a:r>
                <a:rPr lang="ko-KR" altLang="en-US" sz="1400" b="1" dirty="0">
                  <a:solidFill>
                    <a:schemeClr val="bg1"/>
                  </a:solidFill>
                </a:rPr>
                <a:t>과목</a:t>
              </a:r>
            </a:p>
          </p:txBody>
        </p:sp>
        <p:sp>
          <p:nvSpPr>
            <p:cNvPr id="8" name="타원 7"/>
            <p:cNvSpPr/>
            <p:nvPr/>
          </p:nvSpPr>
          <p:spPr>
            <a:xfrm>
              <a:off x="2485800" y="3429000"/>
              <a:ext cx="1872208" cy="151216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">
              <a:solidFill>
                <a:schemeClr val="accent6">
                  <a:lumMod val="50000"/>
                </a:schemeClr>
              </a:solidFill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3224" tIns="42196" rIns="33224" bIns="42196"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교직</a:t>
              </a:r>
              <a:endParaRPr lang="en-US" altLang="ko-KR" sz="1400" b="1" dirty="0" smtClean="0">
                <a:solidFill>
                  <a:schemeClr val="bg1"/>
                </a:solidFill>
              </a:endParaRPr>
            </a:p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과</a:t>
              </a:r>
              <a:r>
                <a:rPr lang="ko-KR" altLang="en-US" sz="1400" b="1" dirty="0">
                  <a:solidFill>
                    <a:schemeClr val="bg1"/>
                  </a:solidFill>
                </a:rPr>
                <a:t>목</a:t>
              </a:r>
            </a:p>
          </p:txBody>
        </p:sp>
        <p:sp>
          <p:nvSpPr>
            <p:cNvPr id="9" name="타원 8"/>
            <p:cNvSpPr/>
            <p:nvPr/>
          </p:nvSpPr>
          <p:spPr>
            <a:xfrm>
              <a:off x="4766053" y="3429000"/>
              <a:ext cx="1872208" cy="151216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">
              <a:solidFill>
                <a:schemeClr val="accent6">
                  <a:lumMod val="50000"/>
                </a:schemeClr>
              </a:solidFill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3224" tIns="42196" rIns="33224" bIns="42196"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성적</a:t>
              </a:r>
              <a:endParaRPr lang="en-US" altLang="ko-KR" sz="1400" b="1" dirty="0" smtClean="0">
                <a:solidFill>
                  <a:schemeClr val="bg1"/>
                </a:solidFill>
              </a:endParaRPr>
            </a:p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기</a:t>
              </a:r>
              <a:r>
                <a:rPr lang="ko-KR" altLang="en-US" sz="1400" b="1" dirty="0">
                  <a:solidFill>
                    <a:schemeClr val="bg1"/>
                  </a:solidFill>
                </a:rPr>
                <a:t>준</a:t>
              </a:r>
            </a:p>
          </p:txBody>
        </p:sp>
        <p:sp>
          <p:nvSpPr>
            <p:cNvPr id="10" name="타원 9"/>
            <p:cNvSpPr/>
            <p:nvPr/>
          </p:nvSpPr>
          <p:spPr>
            <a:xfrm>
              <a:off x="7046307" y="3429000"/>
              <a:ext cx="1872208" cy="151216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">
              <a:solidFill>
                <a:schemeClr val="accent6">
                  <a:lumMod val="50000"/>
                </a:schemeClr>
              </a:solidFill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3224" tIns="42196" rIns="33224" bIns="42196"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기타</a:t>
              </a:r>
              <a:endParaRPr lang="ko-KR" altLang="en-US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11" name="덧셈 기호 10"/>
            <p:cNvSpPr/>
            <p:nvPr/>
          </p:nvSpPr>
          <p:spPr>
            <a:xfrm>
              <a:off x="2084244" y="3969060"/>
              <a:ext cx="360040" cy="432048"/>
            </a:xfrm>
            <a:prstGeom prst="mathPlus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00" dirty="0">
                <a:solidFill>
                  <a:schemeClr val="tx1"/>
                </a:solidFill>
              </a:endParaRPr>
            </a:p>
          </p:txBody>
        </p:sp>
        <p:sp>
          <p:nvSpPr>
            <p:cNvPr id="12" name="덧셈 기호 11"/>
            <p:cNvSpPr/>
            <p:nvPr/>
          </p:nvSpPr>
          <p:spPr>
            <a:xfrm>
              <a:off x="4353490" y="3969060"/>
              <a:ext cx="360040" cy="432048"/>
            </a:xfrm>
            <a:prstGeom prst="mathPlus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00" dirty="0">
                <a:solidFill>
                  <a:schemeClr val="tx1"/>
                </a:solidFill>
              </a:endParaRPr>
            </a:p>
          </p:txBody>
        </p:sp>
        <p:sp>
          <p:nvSpPr>
            <p:cNvPr id="13" name="덧셈 기호 12"/>
            <p:cNvSpPr/>
            <p:nvPr/>
          </p:nvSpPr>
          <p:spPr>
            <a:xfrm>
              <a:off x="6627356" y="3969060"/>
              <a:ext cx="360040" cy="432048"/>
            </a:xfrm>
            <a:prstGeom prst="mathPlus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00" dirty="0">
                <a:solidFill>
                  <a:schemeClr val="tx1"/>
                </a:solidFill>
              </a:endParaRPr>
            </a:p>
          </p:txBody>
        </p:sp>
      </p:grpSp>
      <p:sp>
        <p:nvSpPr>
          <p:cNvPr id="14" name="직사각형 13"/>
          <p:cNvSpPr/>
          <p:nvPr/>
        </p:nvSpPr>
        <p:spPr>
          <a:xfrm>
            <a:off x="323528" y="1916832"/>
            <a:ext cx="8568952" cy="4464496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/>
              </a:solidFill>
            </a:endParaRPr>
          </a:p>
        </p:txBody>
      </p:sp>
      <p:graphicFrame>
        <p:nvGraphicFramePr>
          <p:cNvPr id="15" name="표 14">
            <a:extLst>
              <a:ext uri="{FF2B5EF4-FFF2-40B4-BE49-F238E27FC236}">
                <a16:creationId xmlns:a16="http://schemas.microsoft.com/office/drawing/2014/main" id="{B949E695-984F-8548-BB25-342FDD32008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0922182"/>
              </p:ext>
            </p:extLst>
          </p:nvPr>
        </p:nvGraphicFramePr>
        <p:xfrm>
          <a:off x="647261" y="2564917"/>
          <a:ext cx="7777470" cy="27362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755364">
                  <a:extLst>
                    <a:ext uri="{9D8B030D-6E8A-4147-A177-3AD203B41FA5}">
                      <a16:colId xmlns:a16="http://schemas.microsoft.com/office/drawing/2014/main" val="2555807358"/>
                    </a:ext>
                  </a:extLst>
                </a:gridCol>
                <a:gridCol w="794436">
                  <a:extLst>
                    <a:ext uri="{9D8B030D-6E8A-4147-A177-3AD203B41FA5}">
                      <a16:colId xmlns:a16="http://schemas.microsoft.com/office/drawing/2014/main" val="2540747153"/>
                    </a:ext>
                  </a:extLst>
                </a:gridCol>
                <a:gridCol w="872576">
                  <a:extLst>
                    <a:ext uri="{9D8B030D-6E8A-4147-A177-3AD203B41FA5}">
                      <a16:colId xmlns:a16="http://schemas.microsoft.com/office/drawing/2014/main" val="313583920"/>
                    </a:ext>
                  </a:extLst>
                </a:gridCol>
                <a:gridCol w="996828">
                  <a:extLst>
                    <a:ext uri="{9D8B030D-6E8A-4147-A177-3AD203B41FA5}">
                      <a16:colId xmlns:a16="http://schemas.microsoft.com/office/drawing/2014/main" val="3885085715"/>
                    </a:ext>
                  </a:extLst>
                </a:gridCol>
                <a:gridCol w="1909994">
                  <a:extLst>
                    <a:ext uri="{9D8B030D-6E8A-4147-A177-3AD203B41FA5}">
                      <a16:colId xmlns:a16="http://schemas.microsoft.com/office/drawing/2014/main" val="2138655647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4026779570"/>
                    </a:ext>
                  </a:extLst>
                </a:gridCol>
                <a:gridCol w="949733">
                  <a:extLst>
                    <a:ext uri="{9D8B030D-6E8A-4147-A177-3AD203B41FA5}">
                      <a16:colId xmlns:a16="http://schemas.microsoft.com/office/drawing/2014/main" val="3611404538"/>
                    </a:ext>
                  </a:extLst>
                </a:gridCol>
                <a:gridCol w="562435">
                  <a:extLst>
                    <a:ext uri="{9D8B030D-6E8A-4147-A177-3AD203B41FA5}">
                      <a16:colId xmlns:a16="http://schemas.microsoft.com/office/drawing/2014/main" val="855360478"/>
                    </a:ext>
                  </a:extLst>
                </a:gridCol>
              </a:tblGrid>
              <a:tr h="47631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latin typeface="+mn-ea"/>
                          <a:ea typeface="+mn-ea"/>
                        </a:rPr>
                        <a:t>영역</a:t>
                      </a:r>
                    </a:p>
                  </a:txBody>
                  <a:tcPr anchor="ctr"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57D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latin typeface="+mn-ea"/>
                          <a:ea typeface="+mn-ea"/>
                        </a:rPr>
                        <a:t>이수기준</a:t>
                      </a:r>
                    </a:p>
                  </a:txBody>
                  <a:tcPr anchor="ctr"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57D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latin typeface="+mn-ea"/>
                          <a:ea typeface="+mn-ea"/>
                        </a:rPr>
                        <a:t>학과</a:t>
                      </a:r>
                    </a:p>
                  </a:txBody>
                  <a:tcPr anchor="ctr"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57D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latin typeface="+mn-ea"/>
                          <a:ea typeface="+mn-ea"/>
                        </a:rPr>
                        <a:t>학수번호</a:t>
                      </a:r>
                    </a:p>
                  </a:txBody>
                  <a:tcPr anchor="ctr"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57D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latin typeface="+mn-ea"/>
                          <a:ea typeface="+mn-ea"/>
                        </a:rPr>
                        <a:t>교과목명</a:t>
                      </a:r>
                    </a:p>
                  </a:txBody>
                  <a:tcPr anchor="ctr"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57D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latin typeface="+mn-ea"/>
                          <a:ea typeface="+mn-ea"/>
                        </a:rPr>
                        <a:t>이수구분</a:t>
                      </a:r>
                    </a:p>
                  </a:txBody>
                  <a:tcPr anchor="ctr"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57D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latin typeface="+mn-ea"/>
                          <a:ea typeface="+mn-ea"/>
                        </a:rPr>
                        <a:t>학년</a:t>
                      </a:r>
                      <a:r>
                        <a:rPr lang="en-US" altLang="ko-KR" sz="1200" b="1" dirty="0">
                          <a:latin typeface="+mn-ea"/>
                          <a:ea typeface="+mn-ea"/>
                        </a:rPr>
                        <a:t>-</a:t>
                      </a:r>
                      <a:r>
                        <a:rPr lang="ko-KR" altLang="en-US" sz="1200" b="1" dirty="0">
                          <a:latin typeface="+mn-ea"/>
                          <a:ea typeface="+mn-ea"/>
                        </a:rPr>
                        <a:t>학기</a:t>
                      </a:r>
                    </a:p>
                  </a:txBody>
                  <a:tcPr anchor="ctr"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57D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latin typeface="+mn-ea"/>
                          <a:ea typeface="+mn-ea"/>
                        </a:rPr>
                        <a:t>학점</a:t>
                      </a:r>
                    </a:p>
                  </a:txBody>
                  <a:tcPr anchor="ctr"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57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0981515"/>
                  </a:ext>
                </a:extLst>
              </a:tr>
              <a:tr h="376661">
                <a:tc rowSpan="6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교과</a:t>
                      </a:r>
                      <a:endParaRPr lang="en-US" altLang="ko-KR" sz="1200" b="1" kern="0" spc="0" dirty="0" smtClean="0">
                        <a:solidFill>
                          <a:srgbClr val="00457D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교육</a:t>
                      </a:r>
                      <a:endParaRPr lang="en-US" altLang="ko-KR" sz="1200" b="1" kern="0" spc="0" dirty="0" smtClean="0">
                        <a:solidFill>
                          <a:srgbClr val="00457D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영역</a:t>
                      </a:r>
                      <a:endParaRPr lang="ko-KR" altLang="en-US" sz="1200" b="1" kern="0" spc="0" dirty="0">
                        <a:solidFill>
                          <a:srgbClr val="00457D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45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6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과목</a:t>
                      </a:r>
                      <a:endParaRPr lang="en-US" altLang="ko-KR" sz="1200" b="1" kern="0" spc="0" dirty="0">
                        <a:solidFill>
                          <a:srgbClr val="00457D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8</a:t>
                      </a: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학점</a:t>
                      </a:r>
                      <a:endParaRPr lang="en-US" altLang="ko-KR" sz="1200" b="1" kern="0" spc="0" dirty="0">
                        <a:solidFill>
                          <a:srgbClr val="00457D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이상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45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수학교육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9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MAT3056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9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수학 교육론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9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전공기초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9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2 - 1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9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9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4821671"/>
                  </a:ext>
                </a:extLst>
              </a:tr>
              <a:tr h="37666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MAT3057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9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수학교재연구 및 </a:t>
                      </a:r>
                      <a:r>
                        <a:rPr lang="ko-KR" altLang="en-US" sz="1200" b="1" kern="0" spc="0" dirty="0" err="1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지도법</a:t>
                      </a:r>
                      <a:endParaRPr lang="ko-KR" altLang="en-US" sz="1200" b="1" kern="0" spc="0" dirty="0">
                        <a:solidFill>
                          <a:srgbClr val="00457D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9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전공기초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9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2 - 2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9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9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0623483"/>
                  </a:ext>
                </a:extLst>
              </a:tr>
              <a:tr h="37666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MAT4034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9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수학교육논술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9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전공기초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9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3 - 2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9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9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3653324"/>
                  </a:ext>
                </a:extLst>
              </a:tr>
              <a:tr h="37666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응용미술</a:t>
                      </a:r>
                      <a:endParaRPr lang="en-US" altLang="ko-KR" sz="1200" b="1" kern="0" spc="0" dirty="0">
                        <a:solidFill>
                          <a:srgbClr val="00457D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교육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45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APA3020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미술과 교육론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전공핵심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3 - 1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9749802"/>
                  </a:ext>
                </a:extLst>
              </a:tr>
              <a:tr h="37666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APA3021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미술과 교재연구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전공핵심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3 - 2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2577261"/>
                  </a:ext>
                </a:extLst>
              </a:tr>
              <a:tr h="37666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APA4028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45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미술과 논리 및 논술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45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전공심화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45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4 - 2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45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457D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72999" marR="72999" marT="36500" marB="365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2E2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45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3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6539900"/>
                  </a:ext>
                </a:extLst>
              </a:tr>
            </a:tbl>
          </a:graphicData>
        </a:graphic>
      </p:graphicFrame>
      <p:sp>
        <p:nvSpPr>
          <p:cNvPr id="16" name="직사각형 15"/>
          <p:cNvSpPr/>
          <p:nvPr/>
        </p:nvSpPr>
        <p:spPr>
          <a:xfrm>
            <a:off x="611560" y="1988840"/>
            <a:ext cx="3192885" cy="392721"/>
          </a:xfrm>
          <a:prstGeom prst="rect">
            <a:avLst/>
          </a:prstGeom>
          <a:solidFill>
            <a:schemeClr val="accent1">
              <a:lumMod val="50000"/>
            </a:schemeClr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bg1"/>
                </a:solidFill>
              </a:rPr>
              <a:t>각 학과별 교과교육영역 </a:t>
            </a:r>
            <a:r>
              <a:rPr lang="en-US" altLang="ko-KR" sz="1400" b="1" dirty="0" smtClean="0">
                <a:solidFill>
                  <a:schemeClr val="bg1"/>
                </a:solidFill>
              </a:rPr>
              <a:t>(</a:t>
            </a:r>
            <a:r>
              <a:rPr lang="ko-KR" altLang="en-US" sz="1400" b="1" dirty="0" smtClean="0">
                <a:solidFill>
                  <a:schemeClr val="bg1"/>
                </a:solidFill>
              </a:rPr>
              <a:t>필수</a:t>
            </a:r>
            <a:r>
              <a:rPr lang="en-US" altLang="ko-KR" sz="1400" b="1" dirty="0" smtClean="0">
                <a:solidFill>
                  <a:schemeClr val="bg1"/>
                </a:solidFill>
              </a:rPr>
              <a:t>)</a:t>
            </a:r>
            <a:endParaRPr lang="ko-KR" altLang="en-US" sz="1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8651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516216" y="6453336"/>
            <a:ext cx="2232248" cy="2231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850" spc="20" dirty="0" smtClean="0">
                <a:solidFill>
                  <a:srgbClr val="004989"/>
                </a:solidFill>
              </a:rPr>
              <a:t>교직과정 안내</a:t>
            </a:r>
            <a:endParaRPr lang="ko-KR" altLang="en-US" sz="850" spc="20" dirty="0">
              <a:solidFill>
                <a:srgbClr val="004989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9552" y="332656"/>
            <a:ext cx="4176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spc="-150" dirty="0" smtClean="0">
                <a:solidFill>
                  <a:srgbClr val="004989"/>
                </a:solidFill>
              </a:rPr>
              <a:t>사범대학 </a:t>
            </a:r>
            <a:r>
              <a:rPr lang="ko-KR" altLang="en-US" sz="2400" b="1" spc="-150" dirty="0" err="1" smtClean="0">
                <a:solidFill>
                  <a:srgbClr val="004989"/>
                </a:solidFill>
              </a:rPr>
              <a:t>무시험검정</a:t>
            </a:r>
            <a:r>
              <a:rPr lang="ko-KR" altLang="en-US" sz="2400" b="1" spc="-150" dirty="0" smtClean="0">
                <a:solidFill>
                  <a:srgbClr val="004989"/>
                </a:solidFill>
              </a:rPr>
              <a:t> 합격기준</a:t>
            </a:r>
            <a:endParaRPr lang="en-US" altLang="ko-KR" sz="2400" b="1" spc="-150" dirty="0" smtClean="0">
              <a:solidFill>
                <a:srgbClr val="004989"/>
              </a:solidFill>
            </a:endParaRPr>
          </a:p>
        </p:txBody>
      </p:sp>
      <p:sp>
        <p:nvSpPr>
          <p:cNvPr id="4" name="사다리꼴 3"/>
          <p:cNvSpPr/>
          <p:nvPr/>
        </p:nvSpPr>
        <p:spPr>
          <a:xfrm>
            <a:off x="679764" y="1812143"/>
            <a:ext cx="2687378" cy="392721"/>
          </a:xfrm>
          <a:prstGeom prst="trapezoid">
            <a:avLst/>
          </a:prstGeom>
          <a:solidFill>
            <a:schemeClr val="bg1">
              <a:lumMod val="85000"/>
            </a:schemeClr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tx1"/>
                </a:solidFill>
              </a:rPr>
              <a:t>교직과목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(22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학점이상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)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1238345" y="985129"/>
            <a:ext cx="6526693" cy="859695"/>
            <a:chOff x="205547" y="3429000"/>
            <a:chExt cx="8712968" cy="1512168"/>
          </a:xfrm>
        </p:grpSpPr>
        <p:sp>
          <p:nvSpPr>
            <p:cNvPr id="8" name="타원 7"/>
            <p:cNvSpPr/>
            <p:nvPr/>
          </p:nvSpPr>
          <p:spPr>
            <a:xfrm>
              <a:off x="205547" y="3429000"/>
              <a:ext cx="1872208" cy="151216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">
              <a:solidFill>
                <a:schemeClr val="accent6">
                  <a:lumMod val="50000"/>
                </a:schemeClr>
              </a:solidFill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3224" tIns="42196" rIns="33224" bIns="42196" rtlCol="0" anchor="ctr"/>
            <a:lstStyle/>
            <a:p>
              <a:pPr algn="ctr"/>
              <a:r>
                <a:rPr lang="ko-KR" altLang="en-US" sz="1400" b="1" dirty="0">
                  <a:solidFill>
                    <a:schemeClr val="bg1"/>
                  </a:solidFill>
                </a:rPr>
                <a:t>전공</a:t>
              </a:r>
              <a:endParaRPr lang="en-US" altLang="ko-KR" sz="1400" b="1" dirty="0">
                <a:solidFill>
                  <a:schemeClr val="bg1"/>
                </a:solidFill>
              </a:endParaRPr>
            </a:p>
            <a:p>
              <a:pPr algn="ctr"/>
              <a:r>
                <a:rPr lang="ko-KR" altLang="en-US" sz="1400" b="1" dirty="0">
                  <a:solidFill>
                    <a:schemeClr val="bg1"/>
                  </a:solidFill>
                </a:rPr>
                <a:t>과목</a:t>
              </a:r>
            </a:p>
          </p:txBody>
        </p:sp>
        <p:sp>
          <p:nvSpPr>
            <p:cNvPr id="9" name="타원 8"/>
            <p:cNvSpPr/>
            <p:nvPr/>
          </p:nvSpPr>
          <p:spPr>
            <a:xfrm>
              <a:off x="2485800" y="3429000"/>
              <a:ext cx="1872208" cy="1512168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 w="3175">
              <a:solidFill>
                <a:schemeClr val="accent6">
                  <a:lumMod val="50000"/>
                </a:schemeClr>
              </a:solidFill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3224" tIns="42196" rIns="33224" bIns="42196" rtlCol="0" anchor="ctr"/>
            <a:lstStyle/>
            <a:p>
              <a:pPr algn="ctr"/>
              <a:r>
                <a:rPr lang="ko-KR" altLang="en-US" sz="1400" b="1" dirty="0">
                  <a:solidFill>
                    <a:schemeClr val="bg1"/>
                  </a:solidFill>
                </a:rPr>
                <a:t>교직</a:t>
              </a:r>
              <a:endParaRPr lang="en-US" altLang="ko-KR" sz="1400" b="1" dirty="0">
                <a:solidFill>
                  <a:schemeClr val="bg1"/>
                </a:solidFill>
              </a:endParaRPr>
            </a:p>
            <a:p>
              <a:pPr algn="ctr"/>
              <a:r>
                <a:rPr lang="ko-KR" altLang="en-US" sz="1400" b="1" dirty="0">
                  <a:solidFill>
                    <a:schemeClr val="bg1"/>
                  </a:solidFill>
                </a:rPr>
                <a:t>과목</a:t>
              </a:r>
            </a:p>
          </p:txBody>
        </p:sp>
        <p:sp>
          <p:nvSpPr>
            <p:cNvPr id="10" name="타원 9"/>
            <p:cNvSpPr/>
            <p:nvPr/>
          </p:nvSpPr>
          <p:spPr>
            <a:xfrm>
              <a:off x="4766053" y="3429000"/>
              <a:ext cx="1872208" cy="151216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">
              <a:solidFill>
                <a:schemeClr val="accent6">
                  <a:lumMod val="50000"/>
                </a:schemeClr>
              </a:solidFill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3224" tIns="42196" rIns="33224" bIns="42196"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성적</a:t>
              </a:r>
              <a:endParaRPr lang="en-US" altLang="ko-KR" sz="1400" b="1" dirty="0" smtClean="0">
                <a:solidFill>
                  <a:schemeClr val="bg1"/>
                </a:solidFill>
              </a:endParaRPr>
            </a:p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기</a:t>
              </a:r>
              <a:r>
                <a:rPr lang="ko-KR" altLang="en-US" sz="1400" b="1" dirty="0">
                  <a:solidFill>
                    <a:schemeClr val="bg1"/>
                  </a:solidFill>
                </a:rPr>
                <a:t>준</a:t>
              </a:r>
            </a:p>
          </p:txBody>
        </p:sp>
        <p:sp>
          <p:nvSpPr>
            <p:cNvPr id="11" name="타원 10"/>
            <p:cNvSpPr/>
            <p:nvPr/>
          </p:nvSpPr>
          <p:spPr>
            <a:xfrm>
              <a:off x="7046307" y="3429000"/>
              <a:ext cx="1872208" cy="151216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">
              <a:solidFill>
                <a:schemeClr val="accent6">
                  <a:lumMod val="50000"/>
                </a:schemeClr>
              </a:solidFill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3224" tIns="42196" rIns="33224" bIns="42196"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기타</a:t>
              </a:r>
              <a:endParaRPr lang="ko-KR" altLang="en-US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12" name="덧셈 기호 11"/>
            <p:cNvSpPr/>
            <p:nvPr/>
          </p:nvSpPr>
          <p:spPr>
            <a:xfrm>
              <a:off x="2084244" y="3969060"/>
              <a:ext cx="360040" cy="432048"/>
            </a:xfrm>
            <a:prstGeom prst="mathPlus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00" dirty="0">
                <a:solidFill>
                  <a:schemeClr val="tx1"/>
                </a:solidFill>
              </a:endParaRPr>
            </a:p>
          </p:txBody>
        </p:sp>
        <p:sp>
          <p:nvSpPr>
            <p:cNvPr id="13" name="덧셈 기호 12"/>
            <p:cNvSpPr/>
            <p:nvPr/>
          </p:nvSpPr>
          <p:spPr>
            <a:xfrm>
              <a:off x="4353490" y="3969060"/>
              <a:ext cx="360040" cy="432048"/>
            </a:xfrm>
            <a:prstGeom prst="mathPlus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00" dirty="0">
                <a:solidFill>
                  <a:schemeClr val="tx1"/>
                </a:solidFill>
              </a:endParaRPr>
            </a:p>
          </p:txBody>
        </p:sp>
        <p:sp>
          <p:nvSpPr>
            <p:cNvPr id="14" name="덧셈 기호 13"/>
            <p:cNvSpPr/>
            <p:nvPr/>
          </p:nvSpPr>
          <p:spPr>
            <a:xfrm>
              <a:off x="6627356" y="3969060"/>
              <a:ext cx="360040" cy="432048"/>
            </a:xfrm>
            <a:prstGeom prst="mathPlus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00" dirty="0">
                <a:solidFill>
                  <a:schemeClr val="tx1"/>
                </a:solidFill>
              </a:endParaRPr>
            </a:p>
          </p:txBody>
        </p:sp>
      </p:grpSp>
      <p:sp>
        <p:nvSpPr>
          <p:cNvPr id="15" name="직사각형 14"/>
          <p:cNvSpPr/>
          <p:nvPr/>
        </p:nvSpPr>
        <p:spPr>
          <a:xfrm>
            <a:off x="683567" y="2204864"/>
            <a:ext cx="8064897" cy="4303228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/>
              </a:solidFill>
            </a:endParaRPr>
          </a:p>
        </p:txBody>
      </p:sp>
      <p:grpSp>
        <p:nvGrpSpPr>
          <p:cNvPr id="16" name="그룹 15"/>
          <p:cNvGrpSpPr/>
          <p:nvPr/>
        </p:nvGrpSpPr>
        <p:grpSpPr>
          <a:xfrm>
            <a:off x="1115616" y="2362416"/>
            <a:ext cx="7207998" cy="3874896"/>
            <a:chOff x="1180426" y="2146392"/>
            <a:chExt cx="7207998" cy="3661638"/>
          </a:xfrm>
        </p:grpSpPr>
        <p:sp>
          <p:nvSpPr>
            <p:cNvPr id="17" name="직사각형 16"/>
            <p:cNvSpPr/>
            <p:nvPr/>
          </p:nvSpPr>
          <p:spPr>
            <a:xfrm>
              <a:off x="1197084" y="2569909"/>
              <a:ext cx="936104" cy="1311636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dirty="0" smtClean="0">
                  <a:solidFill>
                    <a:schemeClr val="tx1"/>
                  </a:solidFill>
                </a:rPr>
                <a:t>교직이론</a:t>
              </a:r>
              <a:endParaRPr lang="ko-KR" altLang="en-US" sz="1200" dirty="0">
                <a:solidFill>
                  <a:schemeClr val="tx1"/>
                </a:solidFill>
              </a:endParaRPr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1197084" y="2569910"/>
              <a:ext cx="288032" cy="288032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 smtClean="0">
                  <a:solidFill>
                    <a:schemeClr val="bg1"/>
                  </a:solidFill>
                </a:rPr>
                <a:t>1</a:t>
              </a:r>
              <a:endParaRPr lang="ko-KR" altLang="en-US" sz="1200" dirty="0">
                <a:solidFill>
                  <a:schemeClr val="bg1"/>
                </a:solidFill>
              </a:endParaRPr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1180426" y="4083000"/>
              <a:ext cx="936104" cy="864096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dirty="0" smtClean="0">
                  <a:solidFill>
                    <a:schemeClr val="tx1"/>
                  </a:solidFill>
                </a:rPr>
                <a:t>교직소양</a:t>
              </a:r>
              <a:endParaRPr lang="ko-KR" altLang="en-US" sz="1200" dirty="0">
                <a:solidFill>
                  <a:schemeClr val="tx1"/>
                </a:solidFill>
              </a:endParaRPr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1180426" y="4083000"/>
              <a:ext cx="288032" cy="288032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 smtClean="0">
                  <a:solidFill>
                    <a:schemeClr val="bg1"/>
                  </a:solidFill>
                </a:rPr>
                <a:t>2</a:t>
              </a:r>
              <a:endParaRPr lang="ko-KR" altLang="en-US" sz="1200" dirty="0">
                <a:solidFill>
                  <a:schemeClr val="bg1"/>
                </a:solidFill>
              </a:endParaRPr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1180426" y="5086106"/>
              <a:ext cx="936104" cy="721924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dirty="0" smtClean="0">
                  <a:solidFill>
                    <a:schemeClr val="tx1"/>
                  </a:solidFill>
                </a:rPr>
                <a:t>교육실습</a:t>
              </a:r>
              <a:endParaRPr lang="ko-KR" altLang="en-US" sz="1200" dirty="0">
                <a:solidFill>
                  <a:schemeClr val="tx1"/>
                </a:solidFill>
              </a:endParaRPr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1180426" y="5086106"/>
              <a:ext cx="288032" cy="288032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 smtClean="0">
                  <a:solidFill>
                    <a:schemeClr val="bg1"/>
                  </a:solidFill>
                </a:rPr>
                <a:t>3</a:t>
              </a:r>
              <a:endParaRPr lang="ko-KR" altLang="en-US" sz="1200" dirty="0">
                <a:solidFill>
                  <a:schemeClr val="bg1"/>
                </a:solidFill>
              </a:endParaRPr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2269342" y="4083000"/>
              <a:ext cx="6111222" cy="864096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base">
                <a:lnSpc>
                  <a:spcPct val="130000"/>
                </a:lnSpc>
              </a:pPr>
              <a:r>
                <a:rPr lang="ko-KR" altLang="en-US" sz="1200" b="1" kern="0" dirty="0" smtClean="0">
                  <a:solidFill>
                    <a:srgbClr val="00457D"/>
                  </a:solidFill>
                  <a:latin typeface="+mn-ea"/>
                </a:rPr>
                <a:t> ①</a:t>
              </a:r>
              <a:r>
                <a:rPr lang="ko-KR" altLang="en-US" sz="1200" b="1" kern="0" dirty="0">
                  <a:solidFill>
                    <a:srgbClr val="00457D"/>
                  </a:solidFill>
                  <a:latin typeface="+mn-ea"/>
                </a:rPr>
                <a:t>특수교육학개론</a:t>
              </a:r>
            </a:p>
            <a:p>
              <a:pPr fontAlgn="base">
                <a:lnSpc>
                  <a:spcPct val="130000"/>
                </a:lnSpc>
              </a:pPr>
              <a:r>
                <a:rPr lang="ko-KR" altLang="en-US" sz="1200" b="1" kern="0" dirty="0">
                  <a:solidFill>
                    <a:srgbClr val="00457D"/>
                  </a:solidFill>
                  <a:latin typeface="+mn-ea"/>
                </a:rPr>
                <a:t> ②교직실무</a:t>
              </a:r>
            </a:p>
            <a:p>
              <a:pPr fontAlgn="base">
                <a:lnSpc>
                  <a:spcPct val="130000"/>
                </a:lnSpc>
              </a:pPr>
              <a:r>
                <a:rPr lang="ko-KR" altLang="en-US" sz="1200" b="1" kern="0" dirty="0">
                  <a:solidFill>
                    <a:srgbClr val="00457D"/>
                  </a:solidFill>
                  <a:latin typeface="+mn-ea"/>
                </a:rPr>
                <a:t> ③학교폭력예방 및 학생의 이해</a:t>
              </a:r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2277202" y="2559306"/>
              <a:ext cx="6111222" cy="1311636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base">
                <a:lnSpc>
                  <a:spcPct val="130000"/>
                </a:lnSpc>
              </a:pPr>
              <a:r>
                <a:rPr lang="ko-KR" altLang="en-US" sz="1200" b="1" kern="0" dirty="0" smtClean="0">
                  <a:solidFill>
                    <a:srgbClr val="00457D"/>
                  </a:solidFill>
                  <a:latin typeface="+mn-ea"/>
                </a:rPr>
                <a:t> ①</a:t>
              </a:r>
              <a:r>
                <a:rPr lang="ko-KR" altLang="en-US" sz="1200" b="1" kern="0" dirty="0">
                  <a:solidFill>
                    <a:srgbClr val="00457D"/>
                  </a:solidFill>
                  <a:latin typeface="+mn-ea"/>
                </a:rPr>
                <a:t>교육학개론</a:t>
              </a:r>
            </a:p>
            <a:p>
              <a:pPr fontAlgn="base">
                <a:lnSpc>
                  <a:spcPct val="130000"/>
                </a:lnSpc>
              </a:pPr>
              <a:r>
                <a:rPr lang="ko-KR" altLang="en-US" sz="1200" b="1" kern="0" dirty="0">
                  <a:solidFill>
                    <a:srgbClr val="00457D"/>
                  </a:solidFill>
                  <a:latin typeface="+mn-ea"/>
                </a:rPr>
                <a:t> ②교육심리학</a:t>
              </a:r>
            </a:p>
            <a:p>
              <a:pPr fontAlgn="base">
                <a:lnSpc>
                  <a:spcPct val="130000"/>
                </a:lnSpc>
              </a:pPr>
              <a:r>
                <a:rPr lang="ko-KR" altLang="en-US" sz="1200" b="1" kern="0" dirty="0">
                  <a:solidFill>
                    <a:srgbClr val="00457D"/>
                  </a:solidFill>
                  <a:latin typeface="+mn-ea"/>
                </a:rPr>
                <a:t> ③교육사회학</a:t>
              </a:r>
            </a:p>
            <a:p>
              <a:pPr fontAlgn="base">
                <a:lnSpc>
                  <a:spcPct val="130000"/>
                </a:lnSpc>
              </a:pPr>
              <a:r>
                <a:rPr lang="ko-KR" altLang="en-US" sz="1200" b="1" kern="0" dirty="0">
                  <a:solidFill>
                    <a:srgbClr val="00457D"/>
                  </a:solidFill>
                  <a:latin typeface="+mn-ea"/>
                </a:rPr>
                <a:t> ④교육철학 및 교육사</a:t>
              </a:r>
              <a:endParaRPr lang="ko-KR" altLang="en-US" sz="1200" dirty="0"/>
            </a:p>
          </p:txBody>
        </p:sp>
        <p:sp>
          <p:nvSpPr>
            <p:cNvPr id="25" name="직사각형 24"/>
            <p:cNvSpPr/>
            <p:nvPr/>
          </p:nvSpPr>
          <p:spPr>
            <a:xfrm>
              <a:off x="2260545" y="5084262"/>
              <a:ext cx="6111222" cy="721924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base">
                <a:lnSpc>
                  <a:spcPct val="130000"/>
                </a:lnSpc>
              </a:pPr>
              <a:r>
                <a:rPr lang="ko-KR" altLang="en-US" sz="1200" b="1" kern="0" dirty="0" smtClean="0">
                  <a:solidFill>
                    <a:srgbClr val="00457D"/>
                  </a:solidFill>
                  <a:latin typeface="+mn-ea"/>
                </a:rPr>
                <a:t> ①</a:t>
              </a:r>
              <a:r>
                <a:rPr lang="ko-KR" altLang="en-US" sz="1200" b="1" kern="0" dirty="0">
                  <a:solidFill>
                    <a:srgbClr val="00457D"/>
                  </a:solidFill>
                  <a:latin typeface="+mn-ea"/>
                </a:rPr>
                <a:t>교육실습</a:t>
              </a:r>
            </a:p>
            <a:p>
              <a:pPr fontAlgn="base">
                <a:lnSpc>
                  <a:spcPct val="130000"/>
                </a:lnSpc>
              </a:pPr>
              <a:r>
                <a:rPr lang="ko-KR" altLang="en-US" sz="1200" b="1" kern="0" dirty="0">
                  <a:solidFill>
                    <a:srgbClr val="00457D"/>
                  </a:solidFill>
                  <a:latin typeface="+mn-ea"/>
                </a:rPr>
                <a:t> ②교육봉사활동</a:t>
              </a: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1203704" y="2146392"/>
              <a:ext cx="1008112" cy="3199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600" b="1" u="sng" dirty="0" smtClean="0"/>
                <a:t>영역</a:t>
              </a:r>
              <a:endParaRPr lang="ko-KR" altLang="en-US" sz="1600" b="1" u="sng" dirty="0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4828757" y="2147809"/>
              <a:ext cx="1008112" cy="3199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600" b="1" u="sng" dirty="0" smtClean="0"/>
                <a:t>세부내용</a:t>
              </a:r>
              <a:endParaRPr lang="ko-KR" altLang="en-US" sz="1600" b="1" u="sng" dirty="0"/>
            </a:p>
          </p:txBody>
        </p:sp>
        <p:sp>
          <p:nvSpPr>
            <p:cNvPr id="28" name="직사각형 27"/>
            <p:cNvSpPr/>
            <p:nvPr/>
          </p:nvSpPr>
          <p:spPr>
            <a:xfrm>
              <a:off x="4615176" y="2569909"/>
              <a:ext cx="2549112" cy="129266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>
                <a:lnSpc>
                  <a:spcPct val="130000"/>
                </a:lnSpc>
              </a:pPr>
              <a:r>
                <a:rPr lang="ko-KR" altLang="en-US" sz="1200" b="1" kern="0" dirty="0" smtClean="0">
                  <a:solidFill>
                    <a:srgbClr val="00457D"/>
                  </a:solidFill>
                  <a:latin typeface="+mn-ea"/>
                </a:rPr>
                <a:t> ⑤</a:t>
              </a:r>
              <a:r>
                <a:rPr lang="ko-KR" altLang="en-US" sz="1200" b="1" kern="0" dirty="0">
                  <a:solidFill>
                    <a:srgbClr val="00457D"/>
                  </a:solidFill>
                  <a:latin typeface="+mn-ea"/>
                </a:rPr>
                <a:t>교육과정론</a:t>
              </a:r>
            </a:p>
            <a:p>
              <a:pPr fontAlgn="base">
                <a:lnSpc>
                  <a:spcPct val="130000"/>
                </a:lnSpc>
              </a:pPr>
              <a:r>
                <a:rPr lang="ko-KR" altLang="en-US" sz="1200" b="1" kern="0" dirty="0">
                  <a:solidFill>
                    <a:srgbClr val="00457D"/>
                  </a:solidFill>
                  <a:latin typeface="+mn-ea"/>
                </a:rPr>
                <a:t> ⑥교육평가론</a:t>
              </a:r>
            </a:p>
            <a:p>
              <a:pPr fontAlgn="base">
                <a:lnSpc>
                  <a:spcPct val="130000"/>
                </a:lnSpc>
              </a:pPr>
              <a:r>
                <a:rPr lang="ko-KR" altLang="en-US" sz="1200" b="1" kern="0" dirty="0">
                  <a:solidFill>
                    <a:srgbClr val="00457D"/>
                  </a:solidFill>
                  <a:latin typeface="+mn-ea"/>
                </a:rPr>
                <a:t> ⑦교육행정 및 경영</a:t>
              </a:r>
              <a:endParaRPr lang="en-US" altLang="ko-KR" sz="1200" b="1" kern="0" dirty="0">
                <a:solidFill>
                  <a:srgbClr val="00457D"/>
                </a:solidFill>
                <a:latin typeface="+mn-ea"/>
              </a:endParaRPr>
            </a:p>
            <a:p>
              <a:pPr fontAlgn="base">
                <a:lnSpc>
                  <a:spcPct val="130000"/>
                </a:lnSpc>
                <a:defRPr/>
              </a:pPr>
              <a:r>
                <a:rPr lang="ko-KR" altLang="en-US" sz="1200" b="1" kern="0" dirty="0">
                  <a:solidFill>
                    <a:srgbClr val="00457D"/>
                  </a:solidFill>
                  <a:latin typeface="+mn-ea"/>
                </a:rPr>
                <a:t> ⑧교육방법 및 공학</a:t>
              </a:r>
              <a:endParaRPr lang="en-US" altLang="ko-KR" sz="1200" b="1" kern="0" dirty="0">
                <a:solidFill>
                  <a:srgbClr val="00457D"/>
                </a:solidFill>
                <a:latin typeface="+mn-ea"/>
              </a:endParaRPr>
            </a:p>
            <a:p>
              <a:pPr fontAlgn="base">
                <a:lnSpc>
                  <a:spcPct val="130000"/>
                </a:lnSpc>
                <a:defRPr/>
              </a:pPr>
              <a:r>
                <a:rPr lang="ko-KR" altLang="en-US" sz="1200" b="1" kern="0" dirty="0">
                  <a:solidFill>
                    <a:srgbClr val="00457D"/>
                  </a:solidFill>
                  <a:latin typeface="+mn-ea"/>
                </a:rPr>
                <a:t> ⑨생활지도 및 상담</a:t>
              </a:r>
              <a:endParaRPr lang="en-US" altLang="ko-KR" sz="1200" b="1" kern="0" dirty="0">
                <a:solidFill>
                  <a:srgbClr val="00457D"/>
                </a:solidFill>
                <a:latin typeface="+mn-ea"/>
              </a:endParaRPr>
            </a:p>
          </p:txBody>
        </p:sp>
        <p:cxnSp>
          <p:nvCxnSpPr>
            <p:cNvPr id="29" name="직선 연결선 28"/>
            <p:cNvCxnSpPr/>
            <p:nvPr/>
          </p:nvCxnSpPr>
          <p:spPr>
            <a:xfrm>
              <a:off x="4480327" y="2713926"/>
              <a:ext cx="0" cy="1003106"/>
            </a:xfrm>
            <a:prstGeom prst="line">
              <a:avLst/>
            </a:prstGeom>
            <a:ln w="19050">
              <a:solidFill>
                <a:schemeClr val="accent1">
                  <a:lumMod val="75000"/>
                </a:schemeClr>
              </a:solidFill>
              <a:prstDash val="sysDash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직사각형 29"/>
            <p:cNvSpPr/>
            <p:nvPr/>
          </p:nvSpPr>
          <p:spPr>
            <a:xfrm>
              <a:off x="6588224" y="2684567"/>
              <a:ext cx="1705016" cy="384393"/>
            </a:xfrm>
            <a:prstGeom prst="rect">
              <a:avLst/>
            </a:prstGeom>
            <a:solidFill>
              <a:srgbClr val="D9D9D9">
                <a:alpha val="36078"/>
              </a:srgbClr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b="1" dirty="0" smtClean="0">
                  <a:solidFill>
                    <a:schemeClr val="tx1"/>
                  </a:solidFill>
                </a:rPr>
                <a:t>6</a:t>
              </a:r>
              <a:r>
                <a:rPr lang="ko-KR" altLang="en-US" sz="1200" b="1" dirty="0" smtClean="0">
                  <a:solidFill>
                    <a:schemeClr val="tx1"/>
                  </a:solidFill>
                </a:rPr>
                <a:t>과목 </a:t>
              </a:r>
              <a:r>
                <a:rPr lang="en-US" altLang="ko-KR" sz="1200" b="1" dirty="0" smtClean="0">
                  <a:solidFill>
                    <a:schemeClr val="tx1"/>
                  </a:solidFill>
                </a:rPr>
                <a:t>12</a:t>
              </a:r>
              <a:r>
                <a:rPr lang="ko-KR" altLang="en-US" sz="1200" b="1" dirty="0" smtClean="0">
                  <a:solidFill>
                    <a:schemeClr val="tx1"/>
                  </a:solidFill>
                </a:rPr>
                <a:t>학점 이상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31" name="직사각형 30"/>
            <p:cNvSpPr/>
            <p:nvPr/>
          </p:nvSpPr>
          <p:spPr>
            <a:xfrm>
              <a:off x="6591045" y="4178835"/>
              <a:ext cx="1705016" cy="384393"/>
            </a:xfrm>
            <a:prstGeom prst="rect">
              <a:avLst/>
            </a:prstGeom>
            <a:solidFill>
              <a:srgbClr val="D9D9D9">
                <a:alpha val="36078"/>
              </a:srgbClr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b="1" dirty="0" smtClean="0">
                  <a:solidFill>
                    <a:schemeClr val="tx1"/>
                  </a:solidFill>
                </a:rPr>
                <a:t>3</a:t>
              </a:r>
              <a:r>
                <a:rPr lang="ko-KR" altLang="en-US" sz="1200" b="1" dirty="0" smtClean="0">
                  <a:solidFill>
                    <a:schemeClr val="tx1"/>
                  </a:solidFill>
                </a:rPr>
                <a:t>과목 </a:t>
              </a:r>
              <a:r>
                <a:rPr lang="en-US" altLang="ko-KR" sz="1200" b="1" dirty="0" smtClean="0">
                  <a:solidFill>
                    <a:schemeClr val="tx1"/>
                  </a:solidFill>
                </a:rPr>
                <a:t>6</a:t>
              </a:r>
              <a:r>
                <a:rPr lang="ko-KR" altLang="en-US" sz="1200" b="1" dirty="0" smtClean="0">
                  <a:solidFill>
                    <a:schemeClr val="tx1"/>
                  </a:solidFill>
                </a:rPr>
                <a:t>학점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32" name="직사각형 31"/>
            <p:cNvSpPr/>
            <p:nvPr/>
          </p:nvSpPr>
          <p:spPr>
            <a:xfrm>
              <a:off x="6591045" y="5182855"/>
              <a:ext cx="1705016" cy="384393"/>
            </a:xfrm>
            <a:prstGeom prst="rect">
              <a:avLst/>
            </a:prstGeom>
            <a:solidFill>
              <a:srgbClr val="D9D9D9">
                <a:alpha val="36078"/>
              </a:srgbClr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b="1" dirty="0" smtClean="0">
                  <a:solidFill>
                    <a:schemeClr val="tx1"/>
                  </a:solidFill>
                </a:rPr>
                <a:t>2</a:t>
              </a:r>
              <a:r>
                <a:rPr lang="ko-KR" altLang="en-US" sz="1200" b="1" dirty="0" smtClean="0">
                  <a:solidFill>
                    <a:schemeClr val="tx1"/>
                  </a:solidFill>
                </a:rPr>
                <a:t>과목 </a:t>
              </a:r>
              <a:r>
                <a:rPr lang="en-US" altLang="ko-KR" sz="1200" b="1" dirty="0" smtClean="0">
                  <a:solidFill>
                    <a:schemeClr val="tx1"/>
                  </a:solidFill>
                </a:rPr>
                <a:t>4</a:t>
              </a:r>
              <a:r>
                <a:rPr lang="ko-KR" altLang="en-US" sz="1200" b="1" dirty="0" smtClean="0">
                  <a:solidFill>
                    <a:schemeClr val="tx1"/>
                  </a:solidFill>
                </a:rPr>
                <a:t>학점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33" name="타원 32"/>
            <p:cNvSpPr/>
            <p:nvPr/>
          </p:nvSpPr>
          <p:spPr>
            <a:xfrm rot="21068909">
              <a:off x="1846487" y="4006576"/>
              <a:ext cx="540084" cy="212997"/>
            </a:xfrm>
            <a:prstGeom prst="ellipse">
              <a:avLst/>
            </a:prstGeom>
            <a:ln/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ko-KR" altLang="en-US" sz="1100" b="1" smtClean="0">
                  <a:solidFill>
                    <a:schemeClr val="bg1"/>
                  </a:solidFill>
                </a:rPr>
                <a:t>필</a:t>
              </a:r>
              <a:r>
                <a:rPr lang="ko-KR" altLang="en-US" sz="1100" b="1">
                  <a:solidFill>
                    <a:schemeClr val="bg1"/>
                  </a:solidFill>
                </a:rPr>
                <a:t>수</a:t>
              </a:r>
              <a:endParaRPr lang="en-US" altLang="ko-KR" sz="1100" b="1" dirty="0" smtClean="0">
                <a:solidFill>
                  <a:schemeClr val="bg1"/>
                </a:solidFill>
              </a:endParaRPr>
            </a:p>
          </p:txBody>
        </p:sp>
        <p:sp>
          <p:nvSpPr>
            <p:cNvPr id="34" name="타원 33"/>
            <p:cNvSpPr/>
            <p:nvPr/>
          </p:nvSpPr>
          <p:spPr>
            <a:xfrm rot="21068909">
              <a:off x="1846488" y="4987380"/>
              <a:ext cx="540084" cy="212997"/>
            </a:xfrm>
            <a:prstGeom prst="ellipse">
              <a:avLst/>
            </a:prstGeom>
            <a:ln/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ko-KR" altLang="en-US" sz="1100" b="1" smtClean="0">
                  <a:solidFill>
                    <a:schemeClr val="bg1"/>
                  </a:solidFill>
                </a:rPr>
                <a:t>필</a:t>
              </a:r>
              <a:r>
                <a:rPr lang="ko-KR" altLang="en-US" sz="1100" b="1">
                  <a:solidFill>
                    <a:schemeClr val="bg1"/>
                  </a:solidFill>
                </a:rPr>
                <a:t>수</a:t>
              </a:r>
              <a:endParaRPr lang="en-US" altLang="ko-KR" sz="1100" b="1" dirty="0" smtClean="0">
                <a:solidFill>
                  <a:schemeClr val="bg1"/>
                </a:solidFill>
              </a:endParaRPr>
            </a:p>
          </p:txBody>
        </p:sp>
        <p:sp>
          <p:nvSpPr>
            <p:cNvPr id="35" name="타원 34"/>
            <p:cNvSpPr/>
            <p:nvPr/>
          </p:nvSpPr>
          <p:spPr>
            <a:xfrm rot="21068909">
              <a:off x="1863146" y="2465093"/>
              <a:ext cx="540084" cy="212997"/>
            </a:xfrm>
            <a:prstGeom prst="ellipse">
              <a:avLst/>
            </a:prstGeom>
            <a:ln/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ko-KR" altLang="en-US" sz="1100" b="1" dirty="0" smtClean="0">
                  <a:solidFill>
                    <a:schemeClr val="bg1"/>
                  </a:solidFill>
                </a:rPr>
                <a:t>선택</a:t>
              </a:r>
              <a:endParaRPr lang="en-US" altLang="ko-KR" sz="1100" b="1" dirty="0" smtClean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56250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516216" y="6453336"/>
            <a:ext cx="2232248" cy="2231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850" spc="20" dirty="0" smtClean="0">
                <a:solidFill>
                  <a:srgbClr val="004989"/>
                </a:solidFill>
              </a:rPr>
              <a:t>교직과정 안내</a:t>
            </a:r>
            <a:endParaRPr lang="ko-KR" altLang="en-US" sz="850" spc="20" dirty="0">
              <a:solidFill>
                <a:srgbClr val="004989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9552" y="332656"/>
            <a:ext cx="4176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spc="-150" dirty="0" smtClean="0">
                <a:solidFill>
                  <a:srgbClr val="004989"/>
                </a:solidFill>
              </a:rPr>
              <a:t>사범대학 </a:t>
            </a:r>
            <a:r>
              <a:rPr lang="ko-KR" altLang="en-US" sz="2400" b="1" spc="-150" dirty="0" err="1" smtClean="0">
                <a:solidFill>
                  <a:srgbClr val="004989"/>
                </a:solidFill>
              </a:rPr>
              <a:t>무시험검정</a:t>
            </a:r>
            <a:r>
              <a:rPr lang="ko-KR" altLang="en-US" sz="2400" b="1" spc="-150" dirty="0" smtClean="0">
                <a:solidFill>
                  <a:srgbClr val="004989"/>
                </a:solidFill>
              </a:rPr>
              <a:t> 합격기준</a:t>
            </a:r>
            <a:endParaRPr lang="en-US" altLang="ko-KR" sz="2400" b="1" spc="-150" dirty="0" smtClean="0">
              <a:solidFill>
                <a:srgbClr val="004989"/>
              </a:solidFill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1238345" y="985129"/>
            <a:ext cx="6526693" cy="859695"/>
            <a:chOff x="205547" y="3429000"/>
            <a:chExt cx="8712968" cy="1512168"/>
          </a:xfrm>
        </p:grpSpPr>
        <p:sp>
          <p:nvSpPr>
            <p:cNvPr id="6" name="타원 5"/>
            <p:cNvSpPr/>
            <p:nvPr/>
          </p:nvSpPr>
          <p:spPr>
            <a:xfrm>
              <a:off x="205547" y="3429000"/>
              <a:ext cx="1872208" cy="151216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">
              <a:solidFill>
                <a:schemeClr val="accent6">
                  <a:lumMod val="50000"/>
                </a:schemeClr>
              </a:solidFill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3224" tIns="42196" rIns="33224" bIns="42196" rtlCol="0" anchor="ctr"/>
            <a:lstStyle/>
            <a:p>
              <a:pPr algn="ctr"/>
              <a:r>
                <a:rPr lang="ko-KR" altLang="en-US" sz="1400" b="1" dirty="0">
                  <a:solidFill>
                    <a:schemeClr val="bg1"/>
                  </a:solidFill>
                </a:rPr>
                <a:t>전공</a:t>
              </a:r>
              <a:endParaRPr lang="en-US" altLang="ko-KR" sz="1400" b="1" dirty="0">
                <a:solidFill>
                  <a:schemeClr val="bg1"/>
                </a:solidFill>
              </a:endParaRPr>
            </a:p>
            <a:p>
              <a:pPr algn="ctr"/>
              <a:r>
                <a:rPr lang="ko-KR" altLang="en-US" sz="1400" b="1" dirty="0">
                  <a:solidFill>
                    <a:schemeClr val="bg1"/>
                  </a:solidFill>
                </a:rPr>
                <a:t>과목</a:t>
              </a:r>
            </a:p>
          </p:txBody>
        </p:sp>
        <p:sp>
          <p:nvSpPr>
            <p:cNvPr id="8" name="타원 7"/>
            <p:cNvSpPr/>
            <p:nvPr/>
          </p:nvSpPr>
          <p:spPr>
            <a:xfrm>
              <a:off x="2485800" y="3429000"/>
              <a:ext cx="1872208" cy="151216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">
              <a:solidFill>
                <a:schemeClr val="accent6">
                  <a:lumMod val="50000"/>
                </a:schemeClr>
              </a:solidFill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3224" tIns="42196" rIns="33224" bIns="42196" rtlCol="0" anchor="ctr"/>
            <a:lstStyle/>
            <a:p>
              <a:pPr algn="ctr"/>
              <a:r>
                <a:rPr lang="ko-KR" altLang="en-US" sz="1400" b="1" dirty="0">
                  <a:solidFill>
                    <a:schemeClr val="bg1"/>
                  </a:solidFill>
                </a:rPr>
                <a:t>교직</a:t>
              </a:r>
              <a:endParaRPr lang="en-US" altLang="ko-KR" sz="1400" b="1" dirty="0">
                <a:solidFill>
                  <a:schemeClr val="bg1"/>
                </a:solidFill>
              </a:endParaRPr>
            </a:p>
            <a:p>
              <a:pPr algn="ctr"/>
              <a:r>
                <a:rPr lang="ko-KR" altLang="en-US" sz="1400" b="1" dirty="0">
                  <a:solidFill>
                    <a:schemeClr val="bg1"/>
                  </a:solidFill>
                </a:rPr>
                <a:t>과목</a:t>
              </a:r>
            </a:p>
          </p:txBody>
        </p:sp>
        <p:sp>
          <p:nvSpPr>
            <p:cNvPr id="9" name="타원 8"/>
            <p:cNvSpPr/>
            <p:nvPr/>
          </p:nvSpPr>
          <p:spPr>
            <a:xfrm>
              <a:off x="4766053" y="3429000"/>
              <a:ext cx="1872208" cy="1512168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 w="3175">
              <a:solidFill>
                <a:schemeClr val="accent6">
                  <a:lumMod val="50000"/>
                </a:schemeClr>
              </a:solidFill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3224" tIns="42196" rIns="33224" bIns="42196" rtlCol="0" anchor="ctr"/>
            <a:lstStyle/>
            <a:p>
              <a:pPr algn="ctr"/>
              <a:r>
                <a:rPr lang="ko-KR" altLang="en-US" sz="1400" b="1" dirty="0">
                  <a:solidFill>
                    <a:schemeClr val="bg1"/>
                  </a:solidFill>
                </a:rPr>
                <a:t>성적</a:t>
              </a:r>
              <a:endParaRPr lang="en-US" altLang="ko-KR" sz="1400" b="1" dirty="0">
                <a:solidFill>
                  <a:schemeClr val="bg1"/>
                </a:solidFill>
              </a:endParaRPr>
            </a:p>
            <a:p>
              <a:pPr algn="ctr"/>
              <a:r>
                <a:rPr lang="ko-KR" altLang="en-US" sz="1400" b="1" dirty="0">
                  <a:solidFill>
                    <a:schemeClr val="bg1"/>
                  </a:solidFill>
                </a:rPr>
                <a:t>기준</a:t>
              </a:r>
            </a:p>
          </p:txBody>
        </p:sp>
        <p:sp>
          <p:nvSpPr>
            <p:cNvPr id="10" name="타원 9"/>
            <p:cNvSpPr/>
            <p:nvPr/>
          </p:nvSpPr>
          <p:spPr>
            <a:xfrm>
              <a:off x="7046307" y="3429000"/>
              <a:ext cx="1872208" cy="151216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">
              <a:solidFill>
                <a:schemeClr val="accent6">
                  <a:lumMod val="50000"/>
                </a:schemeClr>
              </a:solidFill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3224" tIns="42196" rIns="33224" bIns="42196"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기타</a:t>
              </a:r>
              <a:endParaRPr lang="ko-KR" altLang="en-US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11" name="덧셈 기호 10"/>
            <p:cNvSpPr/>
            <p:nvPr/>
          </p:nvSpPr>
          <p:spPr>
            <a:xfrm>
              <a:off x="2084244" y="3969060"/>
              <a:ext cx="360040" cy="432048"/>
            </a:xfrm>
            <a:prstGeom prst="mathPlus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00" dirty="0">
                <a:solidFill>
                  <a:schemeClr val="tx1"/>
                </a:solidFill>
              </a:endParaRPr>
            </a:p>
          </p:txBody>
        </p:sp>
        <p:sp>
          <p:nvSpPr>
            <p:cNvPr id="12" name="덧셈 기호 11"/>
            <p:cNvSpPr/>
            <p:nvPr/>
          </p:nvSpPr>
          <p:spPr>
            <a:xfrm>
              <a:off x="4353490" y="3969060"/>
              <a:ext cx="360040" cy="432048"/>
            </a:xfrm>
            <a:prstGeom prst="mathPlus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00" dirty="0">
                <a:solidFill>
                  <a:schemeClr val="tx1"/>
                </a:solidFill>
              </a:endParaRPr>
            </a:p>
          </p:txBody>
        </p:sp>
        <p:sp>
          <p:nvSpPr>
            <p:cNvPr id="13" name="덧셈 기호 12"/>
            <p:cNvSpPr/>
            <p:nvPr/>
          </p:nvSpPr>
          <p:spPr>
            <a:xfrm>
              <a:off x="6627356" y="3969060"/>
              <a:ext cx="360040" cy="432048"/>
            </a:xfrm>
            <a:prstGeom prst="mathPlus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00" dirty="0">
                <a:solidFill>
                  <a:schemeClr val="tx1"/>
                </a:solidFill>
              </a:endParaRPr>
            </a:p>
          </p:txBody>
        </p:sp>
      </p:grpSp>
      <p:sp>
        <p:nvSpPr>
          <p:cNvPr id="14" name="직사각형 13"/>
          <p:cNvSpPr/>
          <p:nvPr/>
        </p:nvSpPr>
        <p:spPr>
          <a:xfrm>
            <a:off x="683567" y="1916832"/>
            <a:ext cx="8064897" cy="4392487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1385595" y="2147657"/>
            <a:ext cx="2308734" cy="1800200"/>
          </a:xfrm>
          <a:prstGeom prst="rect">
            <a:avLst/>
          </a:prstGeom>
          <a:solidFill>
            <a:srgbClr val="629DD1">
              <a:lumMod val="75000"/>
            </a:srgbClr>
          </a:solidFill>
          <a:ln w="3175" cap="flat" cmpd="sng" algn="ctr">
            <a:solidFill>
              <a:srgbClr val="4A66AC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317500"/>
          </a:effectLst>
        </p:spPr>
        <p:txBody>
          <a:bodyPr lIns="84391" tIns="42196" rIns="84391" bIns="42196" rtlCol="0" anchor="ctr"/>
          <a:lstStyle/>
          <a:p>
            <a:pPr lvl="0" algn="ctr" fontAlgn="base" latinLnBrk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ko-KR" altLang="en-US" sz="1600" b="1" kern="0" dirty="0" smtClean="0">
                <a:solidFill>
                  <a:prstClr val="white"/>
                </a:solidFill>
              </a:rPr>
              <a:t>전공과목</a:t>
            </a:r>
            <a:endParaRPr kumimoji="1" lang="en-US" altLang="ko-KR" sz="1600" b="1" kern="0" dirty="0" smtClean="0">
              <a:solidFill>
                <a:prstClr val="white"/>
              </a:solidFill>
            </a:endParaRPr>
          </a:p>
          <a:p>
            <a:pPr lvl="0" algn="ctr" fontAlgn="base" latinLnBrk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ko-KR" altLang="en-US" sz="1600" b="1" kern="0" dirty="0" smtClean="0">
                <a:solidFill>
                  <a:prstClr val="white"/>
                </a:solidFill>
              </a:rPr>
              <a:t>성</a:t>
            </a:r>
            <a:r>
              <a:rPr kumimoji="1" lang="ko-KR" altLang="en-US" sz="1600" b="1" kern="0" dirty="0">
                <a:solidFill>
                  <a:prstClr val="white"/>
                </a:solidFill>
              </a:rPr>
              <a:t>적</a:t>
            </a:r>
            <a:endParaRPr kumimoji="1" lang="en-US" altLang="ko-KR" sz="1600" b="1" kern="0" dirty="0" smtClean="0">
              <a:solidFill>
                <a:prstClr val="white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5194666" y="2147657"/>
            <a:ext cx="2308734" cy="1800200"/>
          </a:xfrm>
          <a:prstGeom prst="rect">
            <a:avLst/>
          </a:prstGeom>
          <a:solidFill>
            <a:srgbClr val="629DD1">
              <a:lumMod val="75000"/>
            </a:srgbClr>
          </a:solidFill>
          <a:ln w="3175" cap="flat" cmpd="sng" algn="ctr">
            <a:solidFill>
              <a:srgbClr val="4A66AC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317500"/>
          </a:effectLst>
        </p:spPr>
        <p:txBody>
          <a:bodyPr lIns="84391" tIns="42196" rIns="84391" bIns="42196" rtlCol="0" anchor="ctr"/>
          <a:lstStyle/>
          <a:p>
            <a:pPr lvl="0" algn="ctr" fontAlgn="base" latinLnBrk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ko-KR" altLang="en-US" sz="1600" b="1" kern="0" dirty="0" smtClean="0">
                <a:solidFill>
                  <a:prstClr val="white"/>
                </a:solidFill>
              </a:rPr>
              <a:t>교직과목</a:t>
            </a:r>
            <a:endParaRPr kumimoji="1" lang="en-US" altLang="ko-KR" sz="1600" b="1" kern="0" dirty="0" smtClean="0">
              <a:solidFill>
                <a:prstClr val="white"/>
              </a:solidFill>
            </a:endParaRPr>
          </a:p>
          <a:p>
            <a:pPr lvl="0" algn="ctr" fontAlgn="base" latinLnBrk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ko-KR" altLang="en-US" sz="1600" b="1" kern="0" dirty="0" smtClean="0">
                <a:solidFill>
                  <a:prstClr val="white"/>
                </a:solidFill>
              </a:rPr>
              <a:t>성</a:t>
            </a:r>
            <a:r>
              <a:rPr kumimoji="1" lang="ko-KR" altLang="en-US" sz="1600" b="1" kern="0" dirty="0">
                <a:solidFill>
                  <a:prstClr val="white"/>
                </a:solidFill>
              </a:rPr>
              <a:t>적</a:t>
            </a:r>
            <a:endParaRPr kumimoji="1" lang="en-US" altLang="ko-KR" sz="1600" b="1" kern="0" dirty="0" smtClean="0">
              <a:solidFill>
                <a:prstClr val="white"/>
              </a:solidFill>
            </a:endParaRPr>
          </a:p>
        </p:txBody>
      </p:sp>
      <p:grpSp>
        <p:nvGrpSpPr>
          <p:cNvPr id="17" name="Group 18"/>
          <p:cNvGrpSpPr>
            <a:grpSpLocks/>
          </p:cNvGrpSpPr>
          <p:nvPr/>
        </p:nvGrpSpPr>
        <p:grpSpPr bwMode="auto">
          <a:xfrm>
            <a:off x="1462081" y="2132787"/>
            <a:ext cx="274636" cy="249324"/>
            <a:chOff x="255" y="2512"/>
            <a:chExt cx="246" cy="224"/>
          </a:xfrm>
        </p:grpSpPr>
        <p:sp>
          <p:nvSpPr>
            <p:cNvPr id="18" name="Rectangle 19"/>
            <p:cNvSpPr>
              <a:spLocks noChangeArrowheads="1"/>
            </p:cNvSpPr>
            <p:nvPr/>
          </p:nvSpPr>
          <p:spPr bwMode="auto">
            <a:xfrm>
              <a:off x="255" y="2554"/>
              <a:ext cx="185" cy="182"/>
            </a:xfrm>
            <a:prstGeom prst="rect">
              <a:avLst/>
            </a:prstGeom>
            <a:solidFill>
              <a:srgbClr val="FFFFFF"/>
            </a:solidFill>
            <a:ln w="19050" algn="ctr">
              <a:solidFill>
                <a:srgbClr val="C0C0C0"/>
              </a:solidFill>
              <a:miter lim="800000"/>
              <a:headEnd/>
              <a:tailEnd/>
            </a:ln>
            <a:effectLst>
              <a:prstShdw prst="shdw17" dist="17961" dir="2700000">
                <a:srgbClr val="C0C0C0">
                  <a:gamma/>
                  <a:shade val="60000"/>
                  <a:invGamma/>
                </a:srgbClr>
              </a:prstShdw>
            </a:effectLst>
          </p:spPr>
          <p:txBody>
            <a:bodyPr wrap="none" lIns="90000" tIns="46800" rIns="90000" bIns="46800" anchor="ctr"/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100" b="1" i="0" u="none" strike="noStrike" kern="0" cap="none" spc="0" normalizeH="0" baseline="0" noProof="0" dirty="0">
                <a:ln>
                  <a:noFill/>
                </a:ln>
                <a:solidFill>
                  <a:srgbClr val="004785"/>
                </a:solidFill>
                <a:effectLst/>
                <a:uLnTx/>
                <a:uFillTx/>
                <a:latin typeface="Arial" charset="0"/>
                <a:ea typeface="HY견고딕" pitchFamily="18" charset="-127"/>
              </a:endParaRPr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auto">
            <a:xfrm>
              <a:off x="283" y="2512"/>
              <a:ext cx="218" cy="191"/>
            </a:xfrm>
            <a:custGeom>
              <a:avLst/>
              <a:gdLst>
                <a:gd name="T0" fmla="*/ 0 w 648"/>
                <a:gd name="T1" fmla="*/ 0 h 618"/>
                <a:gd name="T2" fmla="*/ 0 w 648"/>
                <a:gd name="T3" fmla="*/ 0 h 618"/>
                <a:gd name="T4" fmla="*/ 0 w 648"/>
                <a:gd name="T5" fmla="*/ 0 h 618"/>
                <a:gd name="T6" fmla="*/ 0 w 648"/>
                <a:gd name="T7" fmla="*/ 0 h 618"/>
                <a:gd name="T8" fmla="*/ 0 w 648"/>
                <a:gd name="T9" fmla="*/ 0 h 618"/>
                <a:gd name="T10" fmla="*/ 0 w 648"/>
                <a:gd name="T11" fmla="*/ 0 h 618"/>
                <a:gd name="T12" fmla="*/ 0 w 648"/>
                <a:gd name="T13" fmla="*/ 0 h 618"/>
                <a:gd name="T14" fmla="*/ 0 w 648"/>
                <a:gd name="T15" fmla="*/ 0 h 618"/>
                <a:gd name="T16" fmla="*/ 0 w 648"/>
                <a:gd name="T17" fmla="*/ 0 h 618"/>
                <a:gd name="T18" fmla="*/ 0 w 648"/>
                <a:gd name="T19" fmla="*/ 0 h 618"/>
                <a:gd name="T20" fmla="*/ 0 w 648"/>
                <a:gd name="T21" fmla="*/ 0 h 618"/>
                <a:gd name="T22" fmla="*/ 0 w 648"/>
                <a:gd name="T23" fmla="*/ 0 h 618"/>
                <a:gd name="T24" fmla="*/ 0 w 648"/>
                <a:gd name="T25" fmla="*/ 0 h 618"/>
                <a:gd name="T26" fmla="*/ 0 w 648"/>
                <a:gd name="T27" fmla="*/ 0 h 618"/>
                <a:gd name="T28" fmla="*/ 0 w 648"/>
                <a:gd name="T29" fmla="*/ 0 h 618"/>
                <a:gd name="T30" fmla="*/ 0 w 648"/>
                <a:gd name="T31" fmla="*/ 0 h 618"/>
                <a:gd name="T32" fmla="*/ 0 w 648"/>
                <a:gd name="T33" fmla="*/ 0 h 61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648" h="618">
                  <a:moveTo>
                    <a:pt x="0" y="374"/>
                  </a:moveTo>
                  <a:lnTo>
                    <a:pt x="88" y="320"/>
                  </a:lnTo>
                  <a:lnTo>
                    <a:pt x="122" y="340"/>
                  </a:lnTo>
                  <a:lnTo>
                    <a:pt x="184" y="452"/>
                  </a:lnTo>
                  <a:lnTo>
                    <a:pt x="278" y="316"/>
                  </a:lnTo>
                  <a:lnTo>
                    <a:pt x="434" y="148"/>
                  </a:lnTo>
                  <a:lnTo>
                    <a:pt x="534" y="60"/>
                  </a:lnTo>
                  <a:lnTo>
                    <a:pt x="632" y="0"/>
                  </a:lnTo>
                  <a:lnTo>
                    <a:pt x="648" y="26"/>
                  </a:lnTo>
                  <a:lnTo>
                    <a:pt x="566" y="98"/>
                  </a:lnTo>
                  <a:lnTo>
                    <a:pt x="448" y="230"/>
                  </a:lnTo>
                  <a:lnTo>
                    <a:pt x="346" y="360"/>
                  </a:lnTo>
                  <a:lnTo>
                    <a:pt x="234" y="554"/>
                  </a:lnTo>
                  <a:lnTo>
                    <a:pt x="144" y="618"/>
                  </a:lnTo>
                  <a:lnTo>
                    <a:pt x="82" y="466"/>
                  </a:lnTo>
                  <a:lnTo>
                    <a:pt x="42" y="404"/>
                  </a:lnTo>
                  <a:lnTo>
                    <a:pt x="0" y="374"/>
                  </a:lnTo>
                  <a:close/>
                </a:path>
              </a:pathLst>
            </a:custGeom>
            <a:solidFill>
              <a:srgbClr val="CC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4785"/>
                </a:solidFill>
                <a:effectLst/>
                <a:uLnTx/>
                <a:uFillTx/>
                <a:latin typeface="Arial" charset="0"/>
                <a:ea typeface="HY견고딕" pitchFamily="18" charset="-127"/>
              </a:endParaRPr>
            </a:p>
          </p:txBody>
        </p:sp>
      </p:grpSp>
      <p:grpSp>
        <p:nvGrpSpPr>
          <p:cNvPr id="20" name="Group 18"/>
          <p:cNvGrpSpPr>
            <a:grpSpLocks/>
          </p:cNvGrpSpPr>
          <p:nvPr/>
        </p:nvGrpSpPr>
        <p:grpSpPr bwMode="auto">
          <a:xfrm>
            <a:off x="5294727" y="2132787"/>
            <a:ext cx="274636" cy="249324"/>
            <a:chOff x="255" y="2512"/>
            <a:chExt cx="246" cy="224"/>
          </a:xfrm>
        </p:grpSpPr>
        <p:sp>
          <p:nvSpPr>
            <p:cNvPr id="21" name="Rectangle 19"/>
            <p:cNvSpPr>
              <a:spLocks noChangeArrowheads="1"/>
            </p:cNvSpPr>
            <p:nvPr/>
          </p:nvSpPr>
          <p:spPr bwMode="auto">
            <a:xfrm>
              <a:off x="255" y="2554"/>
              <a:ext cx="185" cy="182"/>
            </a:xfrm>
            <a:prstGeom prst="rect">
              <a:avLst/>
            </a:prstGeom>
            <a:solidFill>
              <a:srgbClr val="FFFFFF"/>
            </a:solidFill>
            <a:ln w="19050" algn="ctr">
              <a:solidFill>
                <a:srgbClr val="C0C0C0"/>
              </a:solidFill>
              <a:miter lim="800000"/>
              <a:headEnd/>
              <a:tailEnd/>
            </a:ln>
            <a:effectLst>
              <a:prstShdw prst="shdw17" dist="17961" dir="2700000">
                <a:srgbClr val="C0C0C0">
                  <a:gamma/>
                  <a:shade val="60000"/>
                  <a:invGamma/>
                </a:srgbClr>
              </a:prstShdw>
            </a:effectLst>
          </p:spPr>
          <p:txBody>
            <a:bodyPr wrap="none" lIns="90000" tIns="46800" rIns="90000" bIns="46800" anchor="ctr"/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100" b="1" i="0" u="none" strike="noStrike" kern="0" cap="none" spc="0" normalizeH="0" baseline="0" noProof="0" dirty="0">
                <a:ln>
                  <a:noFill/>
                </a:ln>
                <a:solidFill>
                  <a:srgbClr val="004785"/>
                </a:solidFill>
                <a:effectLst/>
                <a:uLnTx/>
                <a:uFillTx/>
                <a:latin typeface="Arial" charset="0"/>
                <a:ea typeface="HY견고딕" pitchFamily="18" charset="-127"/>
              </a:endParaRPr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auto">
            <a:xfrm>
              <a:off x="283" y="2512"/>
              <a:ext cx="218" cy="191"/>
            </a:xfrm>
            <a:custGeom>
              <a:avLst/>
              <a:gdLst>
                <a:gd name="T0" fmla="*/ 0 w 648"/>
                <a:gd name="T1" fmla="*/ 0 h 618"/>
                <a:gd name="T2" fmla="*/ 0 w 648"/>
                <a:gd name="T3" fmla="*/ 0 h 618"/>
                <a:gd name="T4" fmla="*/ 0 w 648"/>
                <a:gd name="T5" fmla="*/ 0 h 618"/>
                <a:gd name="T6" fmla="*/ 0 w 648"/>
                <a:gd name="T7" fmla="*/ 0 h 618"/>
                <a:gd name="T8" fmla="*/ 0 w 648"/>
                <a:gd name="T9" fmla="*/ 0 h 618"/>
                <a:gd name="T10" fmla="*/ 0 w 648"/>
                <a:gd name="T11" fmla="*/ 0 h 618"/>
                <a:gd name="T12" fmla="*/ 0 w 648"/>
                <a:gd name="T13" fmla="*/ 0 h 618"/>
                <a:gd name="T14" fmla="*/ 0 w 648"/>
                <a:gd name="T15" fmla="*/ 0 h 618"/>
                <a:gd name="T16" fmla="*/ 0 w 648"/>
                <a:gd name="T17" fmla="*/ 0 h 618"/>
                <a:gd name="T18" fmla="*/ 0 w 648"/>
                <a:gd name="T19" fmla="*/ 0 h 618"/>
                <a:gd name="T20" fmla="*/ 0 w 648"/>
                <a:gd name="T21" fmla="*/ 0 h 618"/>
                <a:gd name="T22" fmla="*/ 0 w 648"/>
                <a:gd name="T23" fmla="*/ 0 h 618"/>
                <a:gd name="T24" fmla="*/ 0 w 648"/>
                <a:gd name="T25" fmla="*/ 0 h 618"/>
                <a:gd name="T26" fmla="*/ 0 w 648"/>
                <a:gd name="T27" fmla="*/ 0 h 618"/>
                <a:gd name="T28" fmla="*/ 0 w 648"/>
                <a:gd name="T29" fmla="*/ 0 h 618"/>
                <a:gd name="T30" fmla="*/ 0 w 648"/>
                <a:gd name="T31" fmla="*/ 0 h 618"/>
                <a:gd name="T32" fmla="*/ 0 w 648"/>
                <a:gd name="T33" fmla="*/ 0 h 61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648" h="618">
                  <a:moveTo>
                    <a:pt x="0" y="374"/>
                  </a:moveTo>
                  <a:lnTo>
                    <a:pt x="88" y="320"/>
                  </a:lnTo>
                  <a:lnTo>
                    <a:pt x="122" y="340"/>
                  </a:lnTo>
                  <a:lnTo>
                    <a:pt x="184" y="452"/>
                  </a:lnTo>
                  <a:lnTo>
                    <a:pt x="278" y="316"/>
                  </a:lnTo>
                  <a:lnTo>
                    <a:pt x="434" y="148"/>
                  </a:lnTo>
                  <a:lnTo>
                    <a:pt x="534" y="60"/>
                  </a:lnTo>
                  <a:lnTo>
                    <a:pt x="632" y="0"/>
                  </a:lnTo>
                  <a:lnTo>
                    <a:pt x="648" y="26"/>
                  </a:lnTo>
                  <a:lnTo>
                    <a:pt x="566" y="98"/>
                  </a:lnTo>
                  <a:lnTo>
                    <a:pt x="448" y="230"/>
                  </a:lnTo>
                  <a:lnTo>
                    <a:pt x="346" y="360"/>
                  </a:lnTo>
                  <a:lnTo>
                    <a:pt x="234" y="554"/>
                  </a:lnTo>
                  <a:lnTo>
                    <a:pt x="144" y="618"/>
                  </a:lnTo>
                  <a:lnTo>
                    <a:pt x="82" y="466"/>
                  </a:lnTo>
                  <a:lnTo>
                    <a:pt x="42" y="404"/>
                  </a:lnTo>
                  <a:lnTo>
                    <a:pt x="0" y="374"/>
                  </a:lnTo>
                  <a:close/>
                </a:path>
              </a:pathLst>
            </a:custGeom>
            <a:solidFill>
              <a:srgbClr val="CC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4785"/>
                </a:solidFill>
                <a:effectLst/>
                <a:uLnTx/>
                <a:uFillTx/>
                <a:latin typeface="Arial" charset="0"/>
                <a:ea typeface="HY견고딕" pitchFamily="18" charset="-127"/>
              </a:endParaRPr>
            </a:p>
          </p:txBody>
        </p:sp>
      </p:grpSp>
      <p:sp>
        <p:nvSpPr>
          <p:cNvPr id="23" name="직사각형 22"/>
          <p:cNvSpPr/>
          <p:nvPr/>
        </p:nvSpPr>
        <p:spPr>
          <a:xfrm>
            <a:off x="1385595" y="3944393"/>
            <a:ext cx="2232248" cy="392721"/>
          </a:xfrm>
          <a:prstGeom prst="rect">
            <a:avLst/>
          </a:prstGeom>
          <a:solidFill>
            <a:schemeClr val="accent1">
              <a:lumMod val="50000"/>
            </a:schemeClr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smtClean="0">
                <a:solidFill>
                  <a:schemeClr val="bg1"/>
                </a:solidFill>
              </a:rPr>
              <a:t>75/100</a:t>
            </a:r>
            <a:r>
              <a:rPr lang="ko-KR" altLang="en-US" sz="1400" b="1" dirty="0" smtClean="0">
                <a:solidFill>
                  <a:schemeClr val="bg1"/>
                </a:solidFill>
              </a:rPr>
              <a:t>점 이상</a:t>
            </a:r>
            <a:endParaRPr lang="ko-KR" altLang="en-US" sz="1400" b="1" dirty="0">
              <a:solidFill>
                <a:schemeClr val="bg1"/>
              </a:solidFill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5232909" y="3944392"/>
            <a:ext cx="2232248" cy="392721"/>
          </a:xfrm>
          <a:prstGeom prst="rect">
            <a:avLst/>
          </a:prstGeom>
          <a:solidFill>
            <a:schemeClr val="accent1">
              <a:lumMod val="50000"/>
            </a:schemeClr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>
                <a:solidFill>
                  <a:schemeClr val="bg1"/>
                </a:solidFill>
              </a:rPr>
              <a:t>80/100</a:t>
            </a:r>
            <a:r>
              <a:rPr lang="ko-KR" altLang="en-US" sz="1400" b="1" dirty="0" smtClean="0">
                <a:solidFill>
                  <a:schemeClr val="bg1"/>
                </a:solidFill>
              </a:rPr>
              <a:t>점 이상</a:t>
            </a:r>
            <a:endParaRPr lang="ko-KR" altLang="en-US" sz="1400" b="1" dirty="0">
              <a:solidFill>
                <a:schemeClr val="bg1"/>
              </a:solidFill>
            </a:endParaRPr>
          </a:p>
        </p:txBody>
      </p:sp>
      <p:sp>
        <p:nvSpPr>
          <p:cNvPr id="25" name="덧셈 기호 24"/>
          <p:cNvSpPr/>
          <p:nvPr/>
        </p:nvSpPr>
        <p:spPr>
          <a:xfrm>
            <a:off x="4323321" y="2708919"/>
            <a:ext cx="269698" cy="245627"/>
          </a:xfrm>
          <a:prstGeom prst="mathPlus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1043608" y="4869160"/>
            <a:ext cx="6840760" cy="1152819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lnSpc>
                <a:spcPct val="150000"/>
              </a:lnSpc>
            </a:pPr>
            <a:r>
              <a:rPr lang="ko-KR" altLang="en-US" sz="1200" kern="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평균점수의 산출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: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담당교수의 학업성적 평가 시 </a:t>
            </a:r>
            <a:r>
              <a:rPr lang="ko-KR" altLang="en-US" sz="1200" b="1" dirty="0" err="1" smtClean="0">
                <a:solidFill>
                  <a:schemeClr val="tx1"/>
                </a:solidFill>
              </a:rPr>
              <a:t>부여받은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 </a:t>
            </a:r>
            <a:r>
              <a:rPr lang="ko-KR" altLang="en-US" sz="1200" b="1" dirty="0" err="1" smtClean="0">
                <a:solidFill>
                  <a:srgbClr val="C00000"/>
                </a:solidFill>
              </a:rPr>
              <a:t>실점수에</a:t>
            </a:r>
            <a:r>
              <a:rPr lang="ko-KR" altLang="en-US" sz="1200" b="1" dirty="0" smtClean="0">
                <a:solidFill>
                  <a:srgbClr val="C00000"/>
                </a:solidFill>
              </a:rPr>
              <a:t> 의해 산정함</a:t>
            </a:r>
            <a:endParaRPr lang="en-US" altLang="ko-KR" sz="1200" b="1" dirty="0" smtClean="0">
              <a:solidFill>
                <a:srgbClr val="C00000"/>
              </a:solidFill>
            </a:endParaRPr>
          </a:p>
          <a:p>
            <a:pPr algn="ctr" fontAlgn="base"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</a:rPr>
              <a:t>(</a:t>
            </a:r>
            <a:r>
              <a:rPr lang="ko-KR" altLang="en-US" sz="12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실점수</a:t>
            </a:r>
            <a:r>
              <a:rPr lang="ko-KR" altLang="en-US" sz="1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altLang="ko-KR" sz="1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X </a:t>
            </a:r>
            <a:r>
              <a:rPr lang="ko-KR" altLang="en-US" sz="1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이수학점 </a:t>
            </a:r>
            <a:r>
              <a:rPr lang="ko-KR" altLang="en-US" sz="12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단위수</a:t>
            </a:r>
            <a:r>
              <a:rPr lang="ko-KR" altLang="en-US" sz="1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altLang="ko-KR" sz="1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/ </a:t>
            </a:r>
            <a:r>
              <a:rPr lang="ko-KR" altLang="en-US" sz="1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총 이수학점 </a:t>
            </a:r>
            <a:r>
              <a:rPr lang="ko-KR" altLang="en-US" sz="12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단위수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)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 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0237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516216" y="6453336"/>
            <a:ext cx="2232248" cy="2231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850" spc="20" dirty="0" smtClean="0">
                <a:solidFill>
                  <a:srgbClr val="004989"/>
                </a:solidFill>
              </a:rPr>
              <a:t>교직과정 안내</a:t>
            </a:r>
            <a:endParaRPr lang="ko-KR" altLang="en-US" sz="850" spc="20" dirty="0">
              <a:solidFill>
                <a:srgbClr val="004989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9552" y="332656"/>
            <a:ext cx="4176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spc="-150" dirty="0" smtClean="0">
                <a:solidFill>
                  <a:srgbClr val="004989"/>
                </a:solidFill>
              </a:rPr>
              <a:t>사범대학 </a:t>
            </a:r>
            <a:r>
              <a:rPr lang="ko-KR" altLang="en-US" sz="2400" b="1" spc="-150" dirty="0" err="1" smtClean="0">
                <a:solidFill>
                  <a:srgbClr val="004989"/>
                </a:solidFill>
              </a:rPr>
              <a:t>무시험검정</a:t>
            </a:r>
            <a:r>
              <a:rPr lang="ko-KR" altLang="en-US" sz="2400" b="1" spc="-150" dirty="0" smtClean="0">
                <a:solidFill>
                  <a:srgbClr val="004989"/>
                </a:solidFill>
              </a:rPr>
              <a:t> 합격기준</a:t>
            </a:r>
            <a:endParaRPr lang="en-US" altLang="ko-KR" sz="2400" b="1" spc="-150" dirty="0" smtClean="0">
              <a:solidFill>
                <a:srgbClr val="004989"/>
              </a:solidFill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1238345" y="985129"/>
            <a:ext cx="6526693" cy="859695"/>
            <a:chOff x="205547" y="3429000"/>
            <a:chExt cx="8712968" cy="1512168"/>
          </a:xfrm>
        </p:grpSpPr>
        <p:sp>
          <p:nvSpPr>
            <p:cNvPr id="6" name="타원 5"/>
            <p:cNvSpPr/>
            <p:nvPr/>
          </p:nvSpPr>
          <p:spPr>
            <a:xfrm>
              <a:off x="205547" y="3429000"/>
              <a:ext cx="1872208" cy="151216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">
              <a:solidFill>
                <a:schemeClr val="accent6">
                  <a:lumMod val="50000"/>
                </a:schemeClr>
              </a:solidFill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3224" tIns="42196" rIns="33224" bIns="42196" rtlCol="0" anchor="ctr"/>
            <a:lstStyle/>
            <a:p>
              <a:pPr algn="ctr"/>
              <a:r>
                <a:rPr lang="ko-KR" altLang="en-US" sz="1400" b="1" dirty="0">
                  <a:solidFill>
                    <a:schemeClr val="bg1"/>
                  </a:solidFill>
                </a:rPr>
                <a:t>전공</a:t>
              </a:r>
              <a:endParaRPr lang="en-US" altLang="ko-KR" sz="1400" b="1" dirty="0">
                <a:solidFill>
                  <a:schemeClr val="bg1"/>
                </a:solidFill>
              </a:endParaRPr>
            </a:p>
            <a:p>
              <a:pPr algn="ctr"/>
              <a:r>
                <a:rPr lang="ko-KR" altLang="en-US" sz="1400" b="1" dirty="0">
                  <a:solidFill>
                    <a:schemeClr val="bg1"/>
                  </a:solidFill>
                </a:rPr>
                <a:t>과목</a:t>
              </a:r>
            </a:p>
          </p:txBody>
        </p:sp>
        <p:sp>
          <p:nvSpPr>
            <p:cNvPr id="8" name="타원 7"/>
            <p:cNvSpPr/>
            <p:nvPr/>
          </p:nvSpPr>
          <p:spPr>
            <a:xfrm>
              <a:off x="2485800" y="3429000"/>
              <a:ext cx="1872208" cy="151216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">
              <a:solidFill>
                <a:schemeClr val="accent6">
                  <a:lumMod val="50000"/>
                </a:schemeClr>
              </a:solidFill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3224" tIns="42196" rIns="33224" bIns="42196" rtlCol="0" anchor="ctr"/>
            <a:lstStyle/>
            <a:p>
              <a:pPr algn="ctr"/>
              <a:r>
                <a:rPr lang="ko-KR" altLang="en-US" sz="1400" b="1" dirty="0">
                  <a:solidFill>
                    <a:schemeClr val="bg1"/>
                  </a:solidFill>
                </a:rPr>
                <a:t>교직</a:t>
              </a:r>
              <a:endParaRPr lang="en-US" altLang="ko-KR" sz="1400" b="1" dirty="0">
                <a:solidFill>
                  <a:schemeClr val="bg1"/>
                </a:solidFill>
              </a:endParaRPr>
            </a:p>
            <a:p>
              <a:pPr algn="ctr"/>
              <a:r>
                <a:rPr lang="ko-KR" altLang="en-US" sz="1400" b="1" dirty="0">
                  <a:solidFill>
                    <a:schemeClr val="bg1"/>
                  </a:solidFill>
                </a:rPr>
                <a:t>과목</a:t>
              </a:r>
            </a:p>
          </p:txBody>
        </p:sp>
        <p:sp>
          <p:nvSpPr>
            <p:cNvPr id="9" name="타원 8"/>
            <p:cNvSpPr/>
            <p:nvPr/>
          </p:nvSpPr>
          <p:spPr>
            <a:xfrm>
              <a:off x="4766053" y="3429000"/>
              <a:ext cx="1872208" cy="151216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">
              <a:solidFill>
                <a:schemeClr val="accent6">
                  <a:lumMod val="50000"/>
                </a:schemeClr>
              </a:solidFill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3224" tIns="42196" rIns="33224" bIns="42196" rtlCol="0" anchor="ctr"/>
            <a:lstStyle/>
            <a:p>
              <a:pPr algn="ctr"/>
              <a:r>
                <a:rPr lang="ko-KR" altLang="en-US" sz="1400" b="1" dirty="0">
                  <a:solidFill>
                    <a:schemeClr val="bg1"/>
                  </a:solidFill>
                </a:rPr>
                <a:t>성적</a:t>
              </a:r>
              <a:endParaRPr lang="en-US" altLang="ko-KR" sz="1400" b="1" dirty="0">
                <a:solidFill>
                  <a:schemeClr val="bg1"/>
                </a:solidFill>
              </a:endParaRPr>
            </a:p>
            <a:p>
              <a:pPr algn="ctr"/>
              <a:r>
                <a:rPr lang="ko-KR" altLang="en-US" sz="1400" b="1" dirty="0">
                  <a:solidFill>
                    <a:schemeClr val="bg1"/>
                  </a:solidFill>
                </a:rPr>
                <a:t>기준</a:t>
              </a:r>
            </a:p>
          </p:txBody>
        </p:sp>
        <p:sp>
          <p:nvSpPr>
            <p:cNvPr id="10" name="타원 9"/>
            <p:cNvSpPr/>
            <p:nvPr/>
          </p:nvSpPr>
          <p:spPr>
            <a:xfrm>
              <a:off x="7046307" y="3429000"/>
              <a:ext cx="1872208" cy="1512168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 w="3175">
              <a:solidFill>
                <a:schemeClr val="accent6">
                  <a:lumMod val="50000"/>
                </a:schemeClr>
              </a:solidFill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3224" tIns="42196" rIns="33224" bIns="42196" rtlCol="0" anchor="ctr"/>
            <a:lstStyle/>
            <a:p>
              <a:pPr algn="ctr"/>
              <a:r>
                <a:rPr lang="ko-KR" altLang="en-US" sz="1400" b="1" dirty="0">
                  <a:solidFill>
                    <a:schemeClr val="bg1"/>
                  </a:solidFill>
                </a:rPr>
                <a:t>기타</a:t>
              </a:r>
            </a:p>
          </p:txBody>
        </p:sp>
        <p:sp>
          <p:nvSpPr>
            <p:cNvPr id="11" name="덧셈 기호 10"/>
            <p:cNvSpPr/>
            <p:nvPr/>
          </p:nvSpPr>
          <p:spPr>
            <a:xfrm>
              <a:off x="2084244" y="3969060"/>
              <a:ext cx="360040" cy="432048"/>
            </a:xfrm>
            <a:prstGeom prst="mathPlus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00" dirty="0">
                <a:solidFill>
                  <a:schemeClr val="tx1"/>
                </a:solidFill>
              </a:endParaRPr>
            </a:p>
          </p:txBody>
        </p:sp>
        <p:sp>
          <p:nvSpPr>
            <p:cNvPr id="12" name="덧셈 기호 11"/>
            <p:cNvSpPr/>
            <p:nvPr/>
          </p:nvSpPr>
          <p:spPr>
            <a:xfrm>
              <a:off x="4353490" y="3969060"/>
              <a:ext cx="360040" cy="432048"/>
            </a:xfrm>
            <a:prstGeom prst="mathPlus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00" dirty="0">
                <a:solidFill>
                  <a:schemeClr val="tx1"/>
                </a:solidFill>
              </a:endParaRPr>
            </a:p>
          </p:txBody>
        </p:sp>
        <p:sp>
          <p:nvSpPr>
            <p:cNvPr id="13" name="덧셈 기호 12"/>
            <p:cNvSpPr/>
            <p:nvPr/>
          </p:nvSpPr>
          <p:spPr>
            <a:xfrm>
              <a:off x="6627356" y="3969060"/>
              <a:ext cx="360040" cy="432048"/>
            </a:xfrm>
            <a:prstGeom prst="mathPlus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00" dirty="0">
                <a:solidFill>
                  <a:schemeClr val="tx1"/>
                </a:solidFill>
              </a:endParaRPr>
            </a:p>
          </p:txBody>
        </p:sp>
      </p:grpSp>
      <p:sp>
        <p:nvSpPr>
          <p:cNvPr id="14" name="직사각형 13"/>
          <p:cNvSpPr/>
          <p:nvPr/>
        </p:nvSpPr>
        <p:spPr>
          <a:xfrm>
            <a:off x="683567" y="1916832"/>
            <a:ext cx="8136905" cy="4392487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632663" y="2146307"/>
            <a:ext cx="10081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u="sng" dirty="0" smtClean="0"/>
              <a:t>영역</a:t>
            </a:r>
            <a:endParaRPr lang="ko-KR" altLang="en-US" sz="1600" b="1" u="sng" dirty="0"/>
          </a:p>
        </p:txBody>
      </p:sp>
      <p:sp>
        <p:nvSpPr>
          <p:cNvPr id="16" name="TextBox 15"/>
          <p:cNvSpPr txBox="1"/>
          <p:nvPr/>
        </p:nvSpPr>
        <p:spPr>
          <a:xfrm>
            <a:off x="5424508" y="2147892"/>
            <a:ext cx="10081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u="sng" dirty="0" smtClean="0"/>
              <a:t>세부내용</a:t>
            </a:r>
            <a:endParaRPr lang="ko-KR" altLang="en-US" sz="1600" b="1" u="sng" dirty="0"/>
          </a:p>
        </p:txBody>
      </p:sp>
      <p:sp>
        <p:nvSpPr>
          <p:cNvPr id="20" name="직사각형 19"/>
          <p:cNvSpPr/>
          <p:nvPr/>
        </p:nvSpPr>
        <p:spPr>
          <a:xfrm>
            <a:off x="1127980" y="3385151"/>
            <a:ext cx="2203225" cy="662327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tx1"/>
                </a:solidFill>
              </a:rPr>
              <a:t>응급처치 및 심폐소생술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200" b="1" dirty="0" smtClean="0">
                <a:solidFill>
                  <a:schemeClr val="tx1"/>
                </a:solidFill>
              </a:rPr>
              <a:t>실</a:t>
            </a:r>
            <a:r>
              <a:rPr lang="ko-KR" altLang="en-US" sz="1200" b="1" dirty="0">
                <a:solidFill>
                  <a:schemeClr val="tx1"/>
                </a:solidFill>
              </a:rPr>
              <a:t>습</a:t>
            </a:r>
          </a:p>
        </p:txBody>
      </p:sp>
      <p:sp>
        <p:nvSpPr>
          <p:cNvPr id="21" name="직사각형 20"/>
          <p:cNvSpPr/>
          <p:nvPr/>
        </p:nvSpPr>
        <p:spPr>
          <a:xfrm>
            <a:off x="1127981" y="3385151"/>
            <a:ext cx="288032" cy="161579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bg1"/>
                </a:solidFill>
              </a:rPr>
              <a:t>2</a:t>
            </a:r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3647647" y="3385151"/>
            <a:ext cx="4680472" cy="662327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fontAlgn="base">
              <a:lnSpc>
                <a:spcPct val="130000"/>
              </a:lnSpc>
            </a:pPr>
            <a:r>
              <a:rPr lang="ko-KR" altLang="en-US" sz="1400" b="1" kern="0" dirty="0" smtClean="0">
                <a:solidFill>
                  <a:srgbClr val="00457D"/>
                </a:solidFill>
                <a:latin typeface="+mn-ea"/>
              </a:rPr>
              <a:t> </a:t>
            </a:r>
            <a:endParaRPr lang="en-US" altLang="ko-KR" sz="1400" b="1" kern="0" dirty="0" smtClean="0">
              <a:solidFill>
                <a:srgbClr val="00457D"/>
              </a:solidFill>
              <a:latin typeface="+mn-ea"/>
            </a:endParaRPr>
          </a:p>
          <a:p>
            <a:pPr fontAlgn="base">
              <a:lnSpc>
                <a:spcPct val="130000"/>
              </a:lnSpc>
            </a:pPr>
            <a:r>
              <a:rPr lang="ko-KR" altLang="en-US" sz="1400" b="1" kern="0" dirty="0" smtClean="0">
                <a:solidFill>
                  <a:srgbClr val="00457D"/>
                </a:solidFill>
                <a:latin typeface="+mn-ea"/>
              </a:rPr>
              <a:t>    재학 중 </a:t>
            </a:r>
            <a:r>
              <a:rPr lang="en-US" altLang="ko-KR" sz="1400" b="1" kern="0" dirty="0" smtClean="0">
                <a:solidFill>
                  <a:srgbClr val="FF0000"/>
                </a:solidFill>
                <a:latin typeface="+mn-ea"/>
              </a:rPr>
              <a:t>2</a:t>
            </a:r>
            <a:r>
              <a:rPr lang="ko-KR" altLang="en-US" sz="1400" b="1" kern="0" dirty="0" smtClean="0">
                <a:solidFill>
                  <a:srgbClr val="FF0000"/>
                </a:solidFill>
                <a:latin typeface="+mn-ea"/>
              </a:rPr>
              <a:t>회 이상 </a:t>
            </a:r>
            <a:r>
              <a:rPr lang="ko-KR" altLang="en-US" sz="1400" b="1" kern="0" dirty="0" smtClean="0">
                <a:solidFill>
                  <a:srgbClr val="00457D"/>
                </a:solidFill>
                <a:latin typeface="+mn-ea"/>
              </a:rPr>
              <a:t>실습</a:t>
            </a:r>
            <a:endParaRPr lang="ko-KR" altLang="en-US" sz="1400" b="1" kern="0" dirty="0">
              <a:solidFill>
                <a:srgbClr val="00457D"/>
              </a:solidFill>
              <a:latin typeface="+mn-ea"/>
            </a:endParaRPr>
          </a:p>
        </p:txBody>
      </p:sp>
      <p:sp>
        <p:nvSpPr>
          <p:cNvPr id="24" name="타원 23"/>
          <p:cNvSpPr/>
          <p:nvPr/>
        </p:nvSpPr>
        <p:spPr>
          <a:xfrm rot="21068909">
            <a:off x="2970675" y="3324617"/>
            <a:ext cx="540084" cy="207031"/>
          </a:xfrm>
          <a:prstGeom prst="ellipse">
            <a:avLst/>
          </a:prstGeom>
          <a:ln/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ko-KR" altLang="en-US" sz="1100" b="1" dirty="0" smtClean="0">
                <a:solidFill>
                  <a:schemeClr val="bg1"/>
                </a:solidFill>
              </a:rPr>
              <a:t>필</a:t>
            </a:r>
            <a:r>
              <a:rPr lang="ko-KR" altLang="en-US" sz="1100" b="1" dirty="0">
                <a:solidFill>
                  <a:schemeClr val="bg1"/>
                </a:solidFill>
              </a:rPr>
              <a:t>수</a:t>
            </a:r>
            <a:endParaRPr lang="en-US" altLang="ko-KR" sz="1100" b="1" dirty="0" smtClean="0">
              <a:solidFill>
                <a:schemeClr val="bg1"/>
              </a:solidFill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1144638" y="2470047"/>
            <a:ext cx="7191340" cy="802092"/>
            <a:chOff x="1144638" y="2470047"/>
            <a:chExt cx="7191340" cy="802092"/>
          </a:xfrm>
        </p:grpSpPr>
        <p:sp>
          <p:nvSpPr>
            <p:cNvPr id="18" name="직사각형 17"/>
            <p:cNvSpPr/>
            <p:nvPr/>
          </p:nvSpPr>
          <p:spPr>
            <a:xfrm>
              <a:off x="1144638" y="2536344"/>
              <a:ext cx="2203225" cy="735795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smtClean="0">
                  <a:solidFill>
                    <a:schemeClr val="tx1"/>
                  </a:solidFill>
                </a:rPr>
                <a:t>교직 적성 </a:t>
              </a:r>
              <a:r>
                <a:rPr lang="en-US" altLang="ko-KR" sz="1200" b="1" dirty="0" smtClean="0">
                  <a:solidFill>
                    <a:schemeClr val="tx1"/>
                  </a:solidFill>
                </a:rPr>
                <a:t>· </a:t>
              </a:r>
              <a:r>
                <a:rPr lang="ko-KR" altLang="en-US" sz="1200" b="1" dirty="0" smtClean="0">
                  <a:solidFill>
                    <a:schemeClr val="tx1"/>
                  </a:solidFill>
                </a:rPr>
                <a:t>인성 검사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1144639" y="2536345"/>
              <a:ext cx="288032" cy="161579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 smtClean="0">
                  <a:solidFill>
                    <a:schemeClr val="bg1"/>
                  </a:solidFill>
                </a:rPr>
                <a:t>1</a:t>
              </a:r>
              <a:endParaRPr lang="ko-KR" altLang="en-US" sz="1200" dirty="0">
                <a:solidFill>
                  <a:schemeClr val="bg1"/>
                </a:solidFill>
              </a:endParaRPr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3647647" y="2530397"/>
              <a:ext cx="4688331" cy="735795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 fontAlgn="base">
                <a:lnSpc>
                  <a:spcPct val="130000"/>
                </a:lnSpc>
              </a:pPr>
              <a:r>
                <a:rPr lang="ko-KR" altLang="en-US" sz="1400" b="1" kern="0" dirty="0" smtClean="0">
                  <a:solidFill>
                    <a:srgbClr val="00457D"/>
                  </a:solidFill>
                  <a:latin typeface="+mn-ea"/>
                </a:rPr>
                <a:t> </a:t>
              </a:r>
              <a:endParaRPr lang="en-US" altLang="ko-KR" sz="1400" b="1" kern="0" dirty="0" smtClean="0">
                <a:solidFill>
                  <a:srgbClr val="00457D"/>
                </a:solidFill>
                <a:latin typeface="+mn-ea"/>
              </a:endParaRPr>
            </a:p>
            <a:p>
              <a:pPr fontAlgn="base">
                <a:lnSpc>
                  <a:spcPct val="130000"/>
                </a:lnSpc>
              </a:pPr>
              <a:r>
                <a:rPr lang="ko-KR" altLang="en-US" sz="1400" b="1" kern="0" dirty="0" smtClean="0">
                  <a:solidFill>
                    <a:srgbClr val="00457D"/>
                  </a:solidFill>
                  <a:latin typeface="+mn-ea"/>
                </a:rPr>
                <a:t>    재학 중 </a:t>
              </a:r>
              <a:r>
                <a:rPr lang="en-US" altLang="ko-KR" sz="1400" b="1" kern="0" dirty="0" smtClean="0">
                  <a:solidFill>
                    <a:srgbClr val="FF0000"/>
                  </a:solidFill>
                  <a:latin typeface="+mn-ea"/>
                </a:rPr>
                <a:t>2</a:t>
              </a:r>
              <a:r>
                <a:rPr lang="ko-KR" altLang="en-US" sz="1400" b="1" kern="0" dirty="0" smtClean="0">
                  <a:solidFill>
                    <a:srgbClr val="FF0000"/>
                  </a:solidFill>
                  <a:latin typeface="+mn-ea"/>
                </a:rPr>
                <a:t>회 이상 </a:t>
              </a:r>
              <a:r>
                <a:rPr lang="ko-KR" altLang="en-US" sz="1400" b="1" kern="0" dirty="0" smtClean="0">
                  <a:solidFill>
                    <a:srgbClr val="00457D"/>
                  </a:solidFill>
                  <a:latin typeface="+mn-ea"/>
                </a:rPr>
                <a:t>적격 판정</a:t>
              </a:r>
              <a:endParaRPr lang="ko-KR" altLang="en-US" sz="1400" dirty="0"/>
            </a:p>
          </p:txBody>
        </p:sp>
        <p:sp>
          <p:nvSpPr>
            <p:cNvPr id="25" name="타원 24"/>
            <p:cNvSpPr/>
            <p:nvPr/>
          </p:nvSpPr>
          <p:spPr>
            <a:xfrm rot="21068909">
              <a:off x="2968380" y="2470047"/>
              <a:ext cx="540084" cy="221159"/>
            </a:xfrm>
            <a:prstGeom prst="ellipse">
              <a:avLst/>
            </a:prstGeom>
            <a:ln/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ko-KR" altLang="en-US" sz="1100" b="1" dirty="0" smtClean="0">
                  <a:solidFill>
                    <a:schemeClr val="bg1"/>
                  </a:solidFill>
                </a:rPr>
                <a:t>필수</a:t>
              </a:r>
              <a:endParaRPr lang="en-US" altLang="ko-KR" sz="1100" b="1" dirty="0" smtClean="0">
                <a:solidFill>
                  <a:schemeClr val="bg1"/>
                </a:solidFill>
              </a:endParaRPr>
            </a:p>
          </p:txBody>
        </p:sp>
      </p:grpSp>
      <p:sp>
        <p:nvSpPr>
          <p:cNvPr id="26" name="직사각형 25"/>
          <p:cNvSpPr/>
          <p:nvPr/>
        </p:nvSpPr>
        <p:spPr>
          <a:xfrm>
            <a:off x="6318479" y="2863881"/>
            <a:ext cx="1705016" cy="215635"/>
          </a:xfrm>
          <a:prstGeom prst="rect">
            <a:avLst/>
          </a:prstGeom>
          <a:solidFill>
            <a:srgbClr val="D9D9D9">
              <a:alpha val="36078"/>
            </a:srgbClr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tx1"/>
                </a:solidFill>
              </a:rPr>
              <a:t>학기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1~2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회 진행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6318479" y="3693864"/>
            <a:ext cx="1705016" cy="215635"/>
          </a:xfrm>
          <a:prstGeom prst="rect">
            <a:avLst/>
          </a:prstGeom>
          <a:solidFill>
            <a:srgbClr val="D9D9D9">
              <a:alpha val="36078"/>
            </a:srgbClr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tx1"/>
                </a:solidFill>
              </a:rPr>
              <a:t>매월 진행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(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방학제외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)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2810" y="5138671"/>
            <a:ext cx="669527" cy="10260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모서리가 둥근 사각형 설명선 28"/>
          <p:cNvSpPr/>
          <p:nvPr/>
        </p:nvSpPr>
        <p:spPr>
          <a:xfrm>
            <a:off x="2589922" y="5169989"/>
            <a:ext cx="5531625" cy="882617"/>
          </a:xfrm>
          <a:prstGeom prst="wedgeRoundRectCallout">
            <a:avLst>
              <a:gd name="adj1" fmla="val -55765"/>
              <a:gd name="adj2" fmla="val 6790"/>
              <a:gd name="adj3" fmla="val 16667"/>
            </a:avLst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864605" y="5425274"/>
            <a:ext cx="51198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 smtClean="0"/>
              <a:t>“</a:t>
            </a:r>
            <a:r>
              <a:rPr lang="ko-KR" altLang="en-US" sz="1600" b="1" dirty="0" smtClean="0"/>
              <a:t>교직과 홈페이지 공지사항 참조하여 신청하세요</a:t>
            </a:r>
            <a:r>
              <a:rPr lang="en-US" altLang="ko-KR" sz="1600" b="1" dirty="0" smtClean="0"/>
              <a:t>~”</a:t>
            </a:r>
          </a:p>
        </p:txBody>
      </p:sp>
      <p:sp>
        <p:nvSpPr>
          <p:cNvPr id="34" name="직사각형 33"/>
          <p:cNvSpPr/>
          <p:nvPr/>
        </p:nvSpPr>
        <p:spPr>
          <a:xfrm>
            <a:off x="1156769" y="4204010"/>
            <a:ext cx="2203225" cy="709266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err="1" smtClean="0">
                <a:solidFill>
                  <a:schemeClr val="tx1"/>
                </a:solidFill>
              </a:rPr>
              <a:t>성인지교육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1156770" y="4237892"/>
            <a:ext cx="288032" cy="121872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bg1"/>
                </a:solidFill>
              </a:rPr>
              <a:t>133</a:t>
            </a:r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3659778" y="4198277"/>
            <a:ext cx="4688331" cy="709266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fontAlgn="base">
              <a:lnSpc>
                <a:spcPct val="130000"/>
              </a:lnSpc>
            </a:pPr>
            <a:r>
              <a:rPr lang="ko-KR" altLang="en-US" sz="1400" b="1" kern="0" dirty="0" smtClean="0">
                <a:solidFill>
                  <a:srgbClr val="00457D"/>
                </a:solidFill>
                <a:latin typeface="+mn-ea"/>
              </a:rPr>
              <a:t> </a:t>
            </a:r>
            <a:endParaRPr lang="en-US" altLang="ko-KR" sz="1400" b="1" kern="0" dirty="0" smtClean="0">
              <a:solidFill>
                <a:srgbClr val="00457D"/>
              </a:solidFill>
              <a:latin typeface="+mn-ea"/>
            </a:endParaRPr>
          </a:p>
          <a:p>
            <a:pPr fontAlgn="base">
              <a:lnSpc>
                <a:spcPct val="130000"/>
              </a:lnSpc>
            </a:pPr>
            <a:r>
              <a:rPr lang="ko-KR" altLang="en-US" sz="1400" b="1" kern="0" dirty="0" smtClean="0">
                <a:solidFill>
                  <a:srgbClr val="00457D"/>
                </a:solidFill>
                <a:latin typeface="+mn-ea"/>
              </a:rPr>
              <a:t>   재학 중 </a:t>
            </a:r>
            <a:r>
              <a:rPr lang="en-US" altLang="ko-KR" sz="1400" b="1" kern="0" dirty="0" smtClean="0">
                <a:solidFill>
                  <a:srgbClr val="FF0000"/>
                </a:solidFill>
                <a:latin typeface="+mn-ea"/>
              </a:rPr>
              <a:t>4</a:t>
            </a:r>
            <a:r>
              <a:rPr lang="ko-KR" altLang="en-US" sz="1400" b="1" kern="0" dirty="0" smtClean="0">
                <a:solidFill>
                  <a:srgbClr val="FF0000"/>
                </a:solidFill>
                <a:latin typeface="+mn-ea"/>
              </a:rPr>
              <a:t>회 이상 </a:t>
            </a:r>
            <a:r>
              <a:rPr lang="ko-KR" altLang="en-US" sz="1400" b="1" kern="0" dirty="0" smtClean="0">
                <a:solidFill>
                  <a:srgbClr val="00457D"/>
                </a:solidFill>
                <a:latin typeface="+mn-ea"/>
              </a:rPr>
              <a:t>이수 </a:t>
            </a:r>
            <a:r>
              <a:rPr lang="en-US" altLang="ko-KR" sz="1400" b="1" kern="0" dirty="0" smtClean="0">
                <a:solidFill>
                  <a:srgbClr val="00457D"/>
                </a:solidFill>
                <a:latin typeface="+mn-ea"/>
              </a:rPr>
              <a:t>(2021. 2. 9. </a:t>
            </a:r>
            <a:r>
              <a:rPr lang="ko-KR" altLang="en-US" sz="1400" b="1" kern="0" dirty="0" smtClean="0">
                <a:solidFill>
                  <a:srgbClr val="00457D"/>
                </a:solidFill>
                <a:latin typeface="+mn-ea"/>
              </a:rPr>
              <a:t>시행</a:t>
            </a:r>
            <a:r>
              <a:rPr lang="en-US" altLang="ko-KR" sz="1400" b="1" kern="0" dirty="0" smtClean="0">
                <a:solidFill>
                  <a:srgbClr val="00457D"/>
                </a:solidFill>
                <a:latin typeface="+mn-ea"/>
              </a:rPr>
              <a:t>)</a:t>
            </a:r>
            <a:endParaRPr lang="ko-KR" altLang="en-US" sz="1400" dirty="0"/>
          </a:p>
        </p:txBody>
      </p:sp>
      <p:sp>
        <p:nvSpPr>
          <p:cNvPr id="37" name="타원 36"/>
          <p:cNvSpPr/>
          <p:nvPr/>
        </p:nvSpPr>
        <p:spPr>
          <a:xfrm rot="21068909">
            <a:off x="2980927" y="4140048"/>
            <a:ext cx="540084" cy="222251"/>
          </a:xfrm>
          <a:prstGeom prst="ellipse">
            <a:avLst/>
          </a:prstGeom>
          <a:ln/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ko-KR" altLang="en-US" sz="1100" b="1" dirty="0" smtClean="0">
                <a:solidFill>
                  <a:schemeClr val="bg1"/>
                </a:solidFill>
              </a:rPr>
              <a:t>필수</a:t>
            </a:r>
            <a:endParaRPr lang="en-US" altLang="ko-KR" sz="11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0756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23712"/>
            <a:ext cx="1490475" cy="124968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6444208" y="6453336"/>
            <a:ext cx="2232248" cy="2169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90000"/>
              </a:lnSpc>
            </a:pPr>
            <a:r>
              <a:rPr lang="ko-KR" altLang="en-US" sz="900" b="1" spc="-150" dirty="0" smtClean="0">
                <a:solidFill>
                  <a:schemeClr val="bg1"/>
                </a:solidFill>
              </a:rPr>
              <a:t>교직과정안내</a:t>
            </a:r>
            <a:endParaRPr lang="en-US" altLang="ko-KR" sz="900" b="1" spc="-150" dirty="0">
              <a:solidFill>
                <a:schemeClr val="bg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2699792" y="1102432"/>
            <a:ext cx="4392488" cy="792088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solidFill>
                  <a:schemeClr val="tx1"/>
                </a:solidFill>
              </a:rPr>
              <a:t>사범대학 무시험검정 합격기준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2699792" y="2254560"/>
            <a:ext cx="4392488" cy="792088"/>
          </a:xfrm>
          <a:prstGeom prst="rect">
            <a:avLst/>
          </a:prstGeom>
          <a:solidFill>
            <a:schemeClr val="bg1">
              <a:lumMod val="50000"/>
            </a:schemeClr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>
                <a:solidFill>
                  <a:schemeClr val="bg1"/>
                </a:solidFill>
              </a:rPr>
              <a:t>교육실습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2691925" y="3393700"/>
            <a:ext cx="4392488" cy="792088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smtClean="0">
                <a:solidFill>
                  <a:schemeClr val="tx1"/>
                </a:solidFill>
              </a:rPr>
              <a:t>교육봉사활동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2691925" y="4558816"/>
            <a:ext cx="4392488" cy="792088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smtClean="0">
                <a:solidFill>
                  <a:schemeClr val="tx1"/>
                </a:solidFill>
              </a:rPr>
              <a:t>기타사항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8430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516216" y="6453336"/>
            <a:ext cx="2232248" cy="2231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850" spc="20" dirty="0" smtClean="0">
                <a:solidFill>
                  <a:srgbClr val="004989"/>
                </a:solidFill>
              </a:rPr>
              <a:t>교직과정 안내</a:t>
            </a:r>
            <a:endParaRPr lang="ko-KR" altLang="en-US" sz="850" spc="20" dirty="0">
              <a:solidFill>
                <a:srgbClr val="004989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9552" y="332656"/>
            <a:ext cx="4176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spc="-150" dirty="0" smtClean="0">
                <a:solidFill>
                  <a:srgbClr val="004989"/>
                </a:solidFill>
              </a:rPr>
              <a:t>교육실습</a:t>
            </a:r>
            <a:endParaRPr lang="en-US" altLang="ko-KR" sz="2400" b="1" spc="-150" dirty="0" smtClean="0">
              <a:solidFill>
                <a:srgbClr val="004989"/>
              </a:solidFill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19B750BD-0D27-5249-A464-2CB8438663AA}"/>
              </a:ext>
            </a:extLst>
          </p:cNvPr>
          <p:cNvSpPr/>
          <p:nvPr/>
        </p:nvSpPr>
        <p:spPr>
          <a:xfrm>
            <a:off x="982667" y="1877225"/>
            <a:ext cx="717866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kumimoji="1" lang="ko-KR" altLang="en-US" sz="2000" b="1" dirty="0">
                <a:solidFill>
                  <a:schemeClr val="bg2">
                    <a:lumMod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교육실습</a:t>
            </a:r>
            <a:r>
              <a:rPr kumimoji="1" lang="ko-KR" altLang="en-US" sz="2000" dirty="0">
                <a:solidFill>
                  <a:schemeClr val="bg2">
                    <a:lumMod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은 </a:t>
            </a:r>
            <a:r>
              <a:rPr kumimoji="1" lang="en-US" altLang="ko-KR" sz="2000" dirty="0">
                <a:solidFill>
                  <a:schemeClr val="bg2">
                    <a:lumMod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2</a:t>
            </a:r>
            <a:r>
              <a:rPr kumimoji="1" lang="ko-KR" altLang="en-US" sz="2000" dirty="0">
                <a:solidFill>
                  <a:schemeClr val="bg2">
                    <a:lumMod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학점 </a:t>
            </a:r>
            <a:r>
              <a:rPr kumimoji="1" lang="ko-KR" altLang="en-US" sz="2000" b="1" u="sng" dirty="0">
                <a:solidFill>
                  <a:srgbClr val="F99A46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교직필수</a:t>
            </a:r>
            <a:r>
              <a:rPr kumimoji="1" lang="ko-KR" altLang="en-US" sz="2000" u="sng" dirty="0">
                <a:solidFill>
                  <a:srgbClr val="F99A46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과목</a:t>
            </a:r>
            <a:r>
              <a:rPr kumimoji="1" lang="ko-KR" altLang="en-US" sz="2000" dirty="0">
                <a:solidFill>
                  <a:schemeClr val="bg2">
                    <a:lumMod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으로 </a:t>
            </a:r>
            <a:r>
              <a:rPr kumimoji="1" lang="en-US" altLang="ko-KR" sz="2000" dirty="0">
                <a:solidFill>
                  <a:schemeClr val="bg2">
                    <a:lumMod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4</a:t>
            </a:r>
            <a:r>
              <a:rPr kumimoji="1" lang="ko-KR" altLang="en-US" sz="2000" dirty="0">
                <a:solidFill>
                  <a:schemeClr val="bg2">
                    <a:lumMod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학년 </a:t>
            </a:r>
            <a:r>
              <a:rPr kumimoji="1" lang="en-US" altLang="ko-KR" sz="2000" dirty="0">
                <a:solidFill>
                  <a:schemeClr val="bg2">
                    <a:lumMod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1</a:t>
            </a:r>
            <a:r>
              <a:rPr kumimoji="1" lang="ko-KR" altLang="en-US" sz="2000" dirty="0">
                <a:solidFill>
                  <a:schemeClr val="bg2">
                    <a:lumMod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학기에 실시를 원칙으로 하며</a:t>
            </a:r>
            <a:r>
              <a:rPr kumimoji="1" lang="en-US" altLang="ko-KR" sz="2000" dirty="0">
                <a:solidFill>
                  <a:schemeClr val="bg2">
                    <a:lumMod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, </a:t>
            </a:r>
            <a:r>
              <a:rPr kumimoji="1" lang="ko-KR" altLang="en-US" sz="2000" dirty="0">
                <a:solidFill>
                  <a:schemeClr val="bg2">
                    <a:lumMod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부득이한 경우 교직과에 상담 후 </a:t>
            </a:r>
            <a:r>
              <a:rPr kumimoji="1" lang="en-US" altLang="ko-KR" sz="2000" dirty="0">
                <a:solidFill>
                  <a:schemeClr val="bg2">
                    <a:lumMod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2</a:t>
            </a:r>
            <a:r>
              <a:rPr kumimoji="1" lang="ko-KR" altLang="en-US" sz="2000" dirty="0">
                <a:solidFill>
                  <a:schemeClr val="bg2">
                    <a:lumMod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학기에도 교육실습 실시 가능</a:t>
            </a:r>
          </a:p>
        </p:txBody>
      </p:sp>
      <p:sp>
        <p:nvSpPr>
          <p:cNvPr id="6" name="모서리가 둥근 직사각형 5">
            <a:extLst>
              <a:ext uri="{FF2B5EF4-FFF2-40B4-BE49-F238E27FC236}">
                <a16:creationId xmlns:a16="http://schemas.microsoft.com/office/drawing/2014/main" id="{DEF52E26-05B7-B34A-ACA6-478A7E7B4AD5}"/>
              </a:ext>
            </a:extLst>
          </p:cNvPr>
          <p:cNvSpPr/>
          <p:nvPr/>
        </p:nvSpPr>
        <p:spPr>
          <a:xfrm>
            <a:off x="686383" y="1671639"/>
            <a:ext cx="7771234" cy="1835388"/>
          </a:xfrm>
          <a:prstGeom prst="roundRect">
            <a:avLst>
              <a:gd name="adj" fmla="val 6587"/>
            </a:avLst>
          </a:prstGeom>
          <a:noFill/>
          <a:ln w="38100">
            <a:solidFill>
              <a:schemeClr val="accent1">
                <a:alpha val="4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145973E9-6064-9B4B-BEA2-17FAF4A9898C}"/>
              </a:ext>
            </a:extLst>
          </p:cNvPr>
          <p:cNvSpPr/>
          <p:nvPr/>
        </p:nvSpPr>
        <p:spPr>
          <a:xfrm>
            <a:off x="982667" y="4011423"/>
            <a:ext cx="717866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kumimoji="1" lang="ko-KR" altLang="en-US" sz="2000" dirty="0">
                <a:solidFill>
                  <a:schemeClr val="bg2">
                    <a:lumMod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교육실습은 </a:t>
            </a:r>
            <a:r>
              <a:rPr kumimoji="1" lang="ko-KR" altLang="en-US" sz="2000" b="1" dirty="0">
                <a:solidFill>
                  <a:schemeClr val="bg2">
                    <a:lumMod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협력학교</a:t>
            </a:r>
            <a:r>
              <a:rPr kumimoji="1" lang="ko-KR" altLang="en-US" sz="2000" dirty="0">
                <a:solidFill>
                  <a:schemeClr val="bg2">
                    <a:lumMod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혹은 모교 등의 </a:t>
            </a:r>
            <a:r>
              <a:rPr kumimoji="1" lang="ko-KR" altLang="en-US" sz="2000" b="1" dirty="0">
                <a:solidFill>
                  <a:schemeClr val="bg2">
                    <a:lumMod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개별학교</a:t>
            </a:r>
            <a:r>
              <a:rPr kumimoji="1" lang="ko-KR" altLang="en-US" sz="2000" dirty="0">
                <a:solidFill>
                  <a:schemeClr val="bg2">
                    <a:lumMod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를 선택하여 </a:t>
            </a:r>
          </a:p>
          <a:p>
            <a:pPr algn="just">
              <a:lnSpc>
                <a:spcPct val="150000"/>
              </a:lnSpc>
            </a:pPr>
            <a:r>
              <a:rPr kumimoji="1" lang="ko-KR" altLang="en-US" sz="2000" dirty="0">
                <a:solidFill>
                  <a:schemeClr val="bg2">
                    <a:lumMod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신청할 수 있으며</a:t>
            </a:r>
            <a:r>
              <a:rPr kumimoji="1" lang="en-US" altLang="ko-KR" sz="2000" dirty="0">
                <a:solidFill>
                  <a:schemeClr val="bg2">
                    <a:lumMod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, </a:t>
            </a:r>
            <a:r>
              <a:rPr kumimoji="1" lang="ko-KR" altLang="en-US" sz="2000" dirty="0">
                <a:solidFill>
                  <a:schemeClr val="bg2">
                    <a:lumMod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협력학교에서 교육실습을 하기 원하는 </a:t>
            </a:r>
          </a:p>
          <a:p>
            <a:pPr algn="just">
              <a:lnSpc>
                <a:spcPct val="150000"/>
              </a:lnSpc>
            </a:pPr>
            <a:r>
              <a:rPr kumimoji="1" lang="ko-KR" altLang="en-US" sz="2000" dirty="0">
                <a:solidFill>
                  <a:schemeClr val="bg2">
                    <a:lumMod val="25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학생들은 반드시 </a:t>
            </a:r>
            <a:r>
              <a:rPr kumimoji="1" lang="ko-KR" altLang="en-US" sz="2000" u="sng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신청기간 내에 </a:t>
            </a:r>
            <a:r>
              <a:rPr kumimoji="1" lang="en-US" altLang="ko-KR" sz="2000" u="sng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HY-in </a:t>
            </a:r>
            <a:r>
              <a:rPr kumimoji="1" lang="ko-KR" altLang="en-US" sz="2000" u="sng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로그인 후 신청</a:t>
            </a:r>
          </a:p>
        </p:txBody>
      </p:sp>
      <p:sp>
        <p:nvSpPr>
          <p:cNvPr id="9" name="모서리가 둥근 직사각형 8">
            <a:extLst>
              <a:ext uri="{FF2B5EF4-FFF2-40B4-BE49-F238E27FC236}">
                <a16:creationId xmlns:a16="http://schemas.microsoft.com/office/drawing/2014/main" id="{FF21C369-1298-1447-9688-9AD554AD5C7C}"/>
              </a:ext>
            </a:extLst>
          </p:cNvPr>
          <p:cNvSpPr/>
          <p:nvPr/>
        </p:nvSpPr>
        <p:spPr>
          <a:xfrm>
            <a:off x="686383" y="3805837"/>
            <a:ext cx="7771234" cy="1835388"/>
          </a:xfrm>
          <a:prstGeom prst="roundRect">
            <a:avLst>
              <a:gd name="adj" fmla="val 6587"/>
            </a:avLst>
          </a:prstGeom>
          <a:noFill/>
          <a:ln w="38100">
            <a:solidFill>
              <a:schemeClr val="accent1">
                <a:alpha val="4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3727142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516216" y="6453336"/>
            <a:ext cx="2232248" cy="2231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850" spc="20" dirty="0" smtClean="0">
                <a:solidFill>
                  <a:srgbClr val="004989"/>
                </a:solidFill>
              </a:rPr>
              <a:t>교직과정 안내</a:t>
            </a:r>
            <a:endParaRPr lang="ko-KR" altLang="en-US" sz="850" spc="20" dirty="0">
              <a:solidFill>
                <a:srgbClr val="004989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9552" y="332656"/>
            <a:ext cx="4176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spc="-150" dirty="0" smtClean="0">
                <a:solidFill>
                  <a:srgbClr val="004989"/>
                </a:solidFill>
              </a:rPr>
              <a:t>교육실습</a:t>
            </a:r>
            <a:endParaRPr lang="en-US" altLang="ko-KR" sz="2400" b="1" spc="-150" dirty="0" smtClean="0">
              <a:solidFill>
                <a:srgbClr val="004989"/>
              </a:solidFill>
            </a:endParaRPr>
          </a:p>
        </p:txBody>
      </p:sp>
      <p:sp>
        <p:nvSpPr>
          <p:cNvPr id="4" name="사다리꼴 3"/>
          <p:cNvSpPr/>
          <p:nvPr/>
        </p:nvSpPr>
        <p:spPr>
          <a:xfrm>
            <a:off x="683567" y="999027"/>
            <a:ext cx="2687378" cy="392721"/>
          </a:xfrm>
          <a:prstGeom prst="trapezoid">
            <a:avLst/>
          </a:prstGeom>
          <a:solidFill>
            <a:schemeClr val="bg1">
              <a:lumMod val="85000"/>
            </a:schemeClr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tx1"/>
                </a:solidFill>
              </a:rPr>
              <a:t>교육실습 개요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683567" y="1391748"/>
            <a:ext cx="7632847" cy="4464496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8" name="TextBox 5">
            <a:extLst>
              <a:ext uri="{FF2B5EF4-FFF2-40B4-BE49-F238E27FC236}">
                <a16:creationId xmlns:a16="http://schemas.microsoft.com/office/drawing/2014/main" id="{6CEFE147-45DF-114B-9DE8-8D49022B852B}"/>
              </a:ext>
            </a:extLst>
          </p:cNvPr>
          <p:cNvSpPr txBox="1"/>
          <p:nvPr/>
        </p:nvSpPr>
        <p:spPr>
          <a:xfrm>
            <a:off x="853927" y="1607772"/>
            <a:ext cx="7719051" cy="4413516"/>
          </a:xfrm>
          <a:prstGeom prst="rect">
            <a:avLst/>
          </a:prstGeom>
          <a:noFill/>
          <a:ln w="25400" cap="rnd">
            <a:noFill/>
          </a:ln>
        </p:spPr>
        <p:txBody>
          <a:bodyPr wrap="square" rtlCol="0">
            <a:spAutoFit/>
          </a:bodyPr>
          <a:lstStyle/>
          <a:p>
            <a:pPr fontAlgn="base">
              <a:lnSpc>
                <a:spcPct val="130000"/>
              </a:lnSpc>
            </a:pPr>
            <a:r>
              <a:rPr lang="en-US" altLang="ko-KR" b="1" i="0" dirty="0">
                <a:solidFill>
                  <a:srgbClr val="00457D"/>
                </a:solidFill>
                <a:latin typeface="+mn-ea"/>
              </a:rPr>
              <a:t>1. </a:t>
            </a:r>
            <a:r>
              <a:rPr lang="ko-KR" altLang="en-US" b="1" i="0" dirty="0">
                <a:solidFill>
                  <a:srgbClr val="00457D"/>
                </a:solidFill>
                <a:latin typeface="+mn-ea"/>
              </a:rPr>
              <a:t>교육실습 실시 기간 </a:t>
            </a:r>
            <a:r>
              <a:rPr lang="en-US" altLang="ko-KR" b="1" i="0" dirty="0">
                <a:latin typeface="+mn-ea"/>
              </a:rPr>
              <a:t>: 4</a:t>
            </a:r>
            <a:r>
              <a:rPr lang="ko-KR" altLang="en-US" b="1" i="0" dirty="0">
                <a:latin typeface="+mn-ea"/>
              </a:rPr>
              <a:t>월 </a:t>
            </a:r>
            <a:r>
              <a:rPr lang="en-US" altLang="ko-KR" b="1" i="0" dirty="0">
                <a:latin typeface="+mn-ea"/>
              </a:rPr>
              <a:t>~ 5</a:t>
            </a:r>
            <a:r>
              <a:rPr lang="ko-KR" altLang="en-US" b="1" i="0" dirty="0">
                <a:latin typeface="+mn-ea"/>
              </a:rPr>
              <a:t>월 중 </a:t>
            </a:r>
            <a:r>
              <a:rPr lang="en-US" altLang="ko-KR" b="1" i="0" dirty="0">
                <a:latin typeface="+mn-ea"/>
              </a:rPr>
              <a:t>4</a:t>
            </a:r>
            <a:r>
              <a:rPr lang="ko-KR" altLang="en-US" b="1" i="0" dirty="0">
                <a:latin typeface="+mn-ea"/>
              </a:rPr>
              <a:t>주간 실시</a:t>
            </a:r>
          </a:p>
          <a:p>
            <a:pPr>
              <a:lnSpc>
                <a:spcPct val="130000"/>
              </a:lnSpc>
            </a:pPr>
            <a:r>
              <a:rPr lang="en-US" altLang="ko-KR" b="1" i="0" dirty="0">
                <a:solidFill>
                  <a:srgbClr val="00457D"/>
                </a:solidFill>
                <a:latin typeface="+mn-ea"/>
              </a:rPr>
              <a:t>2. </a:t>
            </a:r>
            <a:r>
              <a:rPr lang="ko-KR" altLang="en-US" b="1" i="0" dirty="0">
                <a:solidFill>
                  <a:srgbClr val="00457D"/>
                </a:solidFill>
                <a:latin typeface="+mn-ea"/>
              </a:rPr>
              <a:t>교육실습 신청 기간 </a:t>
            </a:r>
            <a:r>
              <a:rPr lang="en-US" altLang="ko-KR" b="1" i="0" dirty="0">
                <a:solidFill>
                  <a:srgbClr val="00457D"/>
                </a:solidFill>
                <a:latin typeface="+mn-ea"/>
              </a:rPr>
              <a:t>: </a:t>
            </a:r>
            <a:r>
              <a:rPr lang="en-US" altLang="ko-KR" b="1" i="0" dirty="0">
                <a:latin typeface="+mn-ea"/>
              </a:rPr>
              <a:t>12</a:t>
            </a:r>
            <a:r>
              <a:rPr lang="ko-KR" altLang="en-US" b="1" i="0" dirty="0">
                <a:latin typeface="+mn-ea"/>
              </a:rPr>
              <a:t>월 초 </a:t>
            </a:r>
            <a:r>
              <a:rPr lang="en-US" altLang="ko-KR" b="1" i="0" dirty="0">
                <a:latin typeface="+mn-ea"/>
              </a:rPr>
              <a:t>2</a:t>
            </a:r>
            <a:r>
              <a:rPr lang="ko-KR" altLang="en-US" b="1" i="0" dirty="0">
                <a:latin typeface="+mn-ea"/>
              </a:rPr>
              <a:t>주간 </a:t>
            </a:r>
            <a:r>
              <a:rPr lang="en-US" altLang="ko-KR" b="1" i="0" dirty="0">
                <a:latin typeface="+mn-ea"/>
              </a:rPr>
              <a:t>(</a:t>
            </a:r>
            <a:r>
              <a:rPr lang="ko-KR" altLang="en-US" b="1" i="0" dirty="0">
                <a:latin typeface="+mn-ea"/>
              </a:rPr>
              <a:t>선착순 신청</a:t>
            </a:r>
            <a:r>
              <a:rPr lang="en-US" altLang="ko-KR" b="1" i="0" dirty="0">
                <a:latin typeface="+mn-ea"/>
              </a:rPr>
              <a:t>) </a:t>
            </a:r>
            <a:endParaRPr lang="ko-KR" altLang="en-US" b="1" i="0" dirty="0">
              <a:latin typeface="+mn-ea"/>
            </a:endParaRPr>
          </a:p>
          <a:p>
            <a:pPr>
              <a:lnSpc>
                <a:spcPct val="130000"/>
              </a:lnSpc>
            </a:pPr>
            <a:r>
              <a:rPr lang="en-US" altLang="ko-KR" b="1" i="0" dirty="0">
                <a:solidFill>
                  <a:srgbClr val="00457D"/>
                </a:solidFill>
                <a:latin typeface="+mn-ea"/>
              </a:rPr>
              <a:t>3. </a:t>
            </a:r>
            <a:r>
              <a:rPr lang="ko-KR" altLang="en-US" b="1" i="0" dirty="0">
                <a:solidFill>
                  <a:srgbClr val="00457D"/>
                </a:solidFill>
                <a:latin typeface="+mn-ea"/>
              </a:rPr>
              <a:t>교육실습 신청 방법 </a:t>
            </a:r>
          </a:p>
          <a:p>
            <a:pPr>
              <a:lnSpc>
                <a:spcPct val="130000"/>
              </a:lnSpc>
            </a:pPr>
            <a:r>
              <a:rPr lang="ko-KR" altLang="en-US" b="1" i="0" dirty="0">
                <a:solidFill>
                  <a:srgbClr val="C00000"/>
                </a:solidFill>
                <a:latin typeface="+mn-ea"/>
              </a:rPr>
              <a:t> </a:t>
            </a:r>
            <a:r>
              <a:rPr lang="en-US" altLang="ko-KR" b="1" i="0" dirty="0">
                <a:solidFill>
                  <a:srgbClr val="C00000"/>
                </a:solidFill>
                <a:latin typeface="+mn-ea"/>
              </a:rPr>
              <a:t> - HY-in </a:t>
            </a:r>
            <a:r>
              <a:rPr lang="ko-KR" altLang="en-US" b="1" i="0" dirty="0">
                <a:solidFill>
                  <a:srgbClr val="C00000"/>
                </a:solidFill>
                <a:latin typeface="+mn-ea"/>
              </a:rPr>
              <a:t>→ 신청 → 교직→ 교육실습신청</a:t>
            </a:r>
            <a:r>
              <a:rPr lang="en-US" altLang="ko-KR" b="1" i="0" dirty="0">
                <a:solidFill>
                  <a:srgbClr val="C00000"/>
                </a:solidFill>
                <a:latin typeface="+mn-ea"/>
              </a:rPr>
              <a:t>(</a:t>
            </a:r>
            <a:r>
              <a:rPr lang="ko-KR" altLang="en-US" b="1" i="0" dirty="0">
                <a:solidFill>
                  <a:srgbClr val="C00000"/>
                </a:solidFill>
                <a:latin typeface="+mn-ea"/>
              </a:rPr>
              <a:t>협력학교</a:t>
            </a:r>
            <a:r>
              <a:rPr lang="en-US" altLang="ko-KR" b="1" i="0" dirty="0">
                <a:solidFill>
                  <a:srgbClr val="C00000"/>
                </a:solidFill>
                <a:latin typeface="+mn-ea"/>
              </a:rPr>
              <a:t>/</a:t>
            </a:r>
            <a:r>
              <a:rPr lang="ko-KR" altLang="en-US" b="1" i="0" dirty="0">
                <a:solidFill>
                  <a:srgbClr val="C00000"/>
                </a:solidFill>
                <a:latin typeface="+mn-ea"/>
              </a:rPr>
              <a:t>개별학교</a:t>
            </a:r>
            <a:r>
              <a:rPr lang="en-US" altLang="ko-KR" b="1" i="0" dirty="0">
                <a:solidFill>
                  <a:srgbClr val="C00000"/>
                </a:solidFill>
                <a:latin typeface="+mn-ea"/>
              </a:rPr>
              <a:t>)</a:t>
            </a:r>
            <a:r>
              <a:rPr lang="ko-KR" altLang="en-US" b="1" i="0" dirty="0">
                <a:solidFill>
                  <a:srgbClr val="C00000"/>
                </a:solidFill>
                <a:latin typeface="+mn-ea"/>
              </a:rPr>
              <a:t>       </a:t>
            </a:r>
            <a:endParaRPr lang="en-US" altLang="ko-KR" b="1" i="0" dirty="0">
              <a:solidFill>
                <a:srgbClr val="C00000"/>
              </a:solidFill>
              <a:latin typeface="+mn-ea"/>
            </a:endParaRPr>
          </a:p>
          <a:p>
            <a:pPr>
              <a:lnSpc>
                <a:spcPct val="130000"/>
              </a:lnSpc>
            </a:pPr>
            <a:r>
              <a:rPr lang="en-US" altLang="ko-KR" b="1" i="0" dirty="0">
                <a:solidFill>
                  <a:srgbClr val="C00000"/>
                </a:solidFill>
                <a:latin typeface="+mn-ea"/>
              </a:rPr>
              <a:t> </a:t>
            </a:r>
            <a:r>
              <a:rPr lang="ko-KR" altLang="en-US" b="1" i="0" dirty="0">
                <a:solidFill>
                  <a:srgbClr val="C00000"/>
                </a:solidFill>
                <a:latin typeface="+mn-ea"/>
              </a:rPr>
              <a:t> </a:t>
            </a:r>
            <a:r>
              <a:rPr lang="en-US" altLang="ko-KR" b="1" i="0" dirty="0">
                <a:solidFill>
                  <a:srgbClr val="C00000"/>
                </a:solidFill>
                <a:latin typeface="+mn-ea"/>
              </a:rPr>
              <a:t>  </a:t>
            </a:r>
            <a:r>
              <a:rPr lang="ko-KR" altLang="en-US" b="1" i="0" dirty="0">
                <a:solidFill>
                  <a:srgbClr val="C00000"/>
                </a:solidFill>
                <a:latin typeface="+mn-ea"/>
              </a:rPr>
              <a:t>→ 신청 및 저장 </a:t>
            </a:r>
            <a:r>
              <a:rPr lang="en-US" altLang="ko-KR" b="1" i="0" dirty="0">
                <a:solidFill>
                  <a:srgbClr val="C00000"/>
                </a:solidFill>
                <a:latin typeface="+mn-ea"/>
              </a:rPr>
              <a:t>(</a:t>
            </a:r>
            <a:r>
              <a:rPr lang="ko-KR" altLang="en-US" b="1" i="0" dirty="0">
                <a:solidFill>
                  <a:srgbClr val="C00000"/>
                </a:solidFill>
                <a:latin typeface="+mn-ea"/>
              </a:rPr>
              <a:t>협력학교는 </a:t>
            </a:r>
            <a:r>
              <a:rPr lang="ko-KR" altLang="en-US" b="1" i="0" u="sng" dirty="0">
                <a:solidFill>
                  <a:srgbClr val="C00000"/>
                </a:solidFill>
                <a:latin typeface="+mn-ea"/>
              </a:rPr>
              <a:t>선착순 마감</a:t>
            </a:r>
            <a:r>
              <a:rPr lang="en-US" altLang="ko-KR" b="1" i="0" dirty="0">
                <a:solidFill>
                  <a:srgbClr val="C00000"/>
                </a:solidFill>
                <a:latin typeface="+mn-ea"/>
              </a:rPr>
              <a:t>)</a:t>
            </a:r>
          </a:p>
          <a:p>
            <a:pPr>
              <a:lnSpc>
                <a:spcPct val="130000"/>
              </a:lnSpc>
            </a:pPr>
            <a:r>
              <a:rPr lang="en-US" altLang="ko-KR" b="1" i="0" dirty="0">
                <a:solidFill>
                  <a:srgbClr val="00457D"/>
                </a:solidFill>
                <a:latin typeface="+mn-ea"/>
              </a:rPr>
              <a:t>4. </a:t>
            </a:r>
            <a:r>
              <a:rPr lang="ko-KR" altLang="en-US" b="1" i="0" dirty="0">
                <a:solidFill>
                  <a:srgbClr val="00457D"/>
                </a:solidFill>
                <a:latin typeface="+mn-ea"/>
              </a:rPr>
              <a:t>교육실습 오리엔테이션 및 특강 </a:t>
            </a:r>
            <a:endParaRPr lang="en-US" altLang="ko-KR" b="1" i="0" dirty="0">
              <a:solidFill>
                <a:srgbClr val="00457D"/>
              </a:solidFill>
              <a:latin typeface="+mn-ea"/>
            </a:endParaRPr>
          </a:p>
          <a:p>
            <a:pPr>
              <a:lnSpc>
                <a:spcPct val="130000"/>
              </a:lnSpc>
            </a:pPr>
            <a:r>
              <a:rPr lang="en-US" altLang="ko-KR" b="1" i="0" dirty="0">
                <a:latin typeface="+mn-ea"/>
              </a:rPr>
              <a:t>    - 3</a:t>
            </a:r>
            <a:r>
              <a:rPr lang="ko-KR" altLang="en-US" b="1" i="0" dirty="0">
                <a:latin typeface="+mn-ea"/>
              </a:rPr>
              <a:t>월 중순에 실시</a:t>
            </a:r>
            <a:r>
              <a:rPr lang="en-US" altLang="ko-KR" b="1" i="0" dirty="0">
                <a:latin typeface="+mn-ea"/>
              </a:rPr>
              <a:t> (</a:t>
            </a:r>
            <a:r>
              <a:rPr lang="ko-KR" altLang="en-US" b="1" i="0" dirty="0">
                <a:latin typeface="+mn-ea"/>
              </a:rPr>
              <a:t>사범대학 홈페이지 공지</a:t>
            </a:r>
            <a:r>
              <a:rPr lang="en-US" altLang="ko-KR" b="1" i="0" dirty="0">
                <a:latin typeface="+mn-ea"/>
              </a:rPr>
              <a:t>)</a:t>
            </a:r>
            <a:endParaRPr lang="ko-KR" altLang="en-US" b="1" i="0" dirty="0">
              <a:latin typeface="+mn-ea"/>
            </a:endParaRPr>
          </a:p>
          <a:p>
            <a:pPr>
              <a:lnSpc>
                <a:spcPct val="130000"/>
              </a:lnSpc>
            </a:pPr>
            <a:r>
              <a:rPr lang="en-US" altLang="ko-KR" b="1" i="0" dirty="0">
                <a:solidFill>
                  <a:srgbClr val="00457D"/>
                </a:solidFill>
                <a:latin typeface="+mn-ea"/>
              </a:rPr>
              <a:t>5. </a:t>
            </a:r>
            <a:r>
              <a:rPr lang="ko-KR" altLang="en-US" b="1" i="0" dirty="0">
                <a:solidFill>
                  <a:srgbClr val="00457D"/>
                </a:solidFill>
                <a:latin typeface="+mn-ea"/>
              </a:rPr>
              <a:t>교육실습 보고서 제출 </a:t>
            </a:r>
            <a:endParaRPr lang="en-US" altLang="ko-KR" b="1" i="0" dirty="0">
              <a:solidFill>
                <a:srgbClr val="00457D"/>
              </a:solidFill>
              <a:latin typeface="+mn-ea"/>
            </a:endParaRPr>
          </a:p>
          <a:p>
            <a:pPr>
              <a:lnSpc>
                <a:spcPct val="130000"/>
              </a:lnSpc>
            </a:pPr>
            <a:r>
              <a:rPr lang="en-US" altLang="ko-KR" b="1" i="0" dirty="0">
                <a:latin typeface="+mn-ea"/>
              </a:rPr>
              <a:t>    - </a:t>
            </a:r>
            <a:r>
              <a:rPr lang="ko-KR" altLang="en-US" b="1" i="0" dirty="0">
                <a:latin typeface="+mn-ea"/>
              </a:rPr>
              <a:t>교육실습 종료 후 </a:t>
            </a:r>
            <a:r>
              <a:rPr lang="en-US" altLang="ko-KR" b="1" i="0" dirty="0">
                <a:latin typeface="+mn-ea"/>
              </a:rPr>
              <a:t>5</a:t>
            </a:r>
            <a:r>
              <a:rPr lang="ko-KR" altLang="en-US" b="1" i="0" dirty="0">
                <a:latin typeface="+mn-ea"/>
              </a:rPr>
              <a:t>월 셋째 주까지 </a:t>
            </a:r>
            <a:r>
              <a:rPr lang="ko-KR" altLang="en-US" b="1" i="0" dirty="0" err="1">
                <a:latin typeface="+mn-ea"/>
              </a:rPr>
              <a:t>교직과에</a:t>
            </a:r>
            <a:r>
              <a:rPr lang="ko-KR" altLang="en-US" b="1" i="0" dirty="0">
                <a:latin typeface="+mn-ea"/>
              </a:rPr>
              <a:t> 제출</a:t>
            </a:r>
          </a:p>
          <a:p>
            <a:pPr>
              <a:lnSpc>
                <a:spcPct val="130000"/>
              </a:lnSpc>
            </a:pPr>
            <a:r>
              <a:rPr lang="en-US" altLang="ko-KR" b="1" i="0" dirty="0">
                <a:solidFill>
                  <a:schemeClr val="tx2">
                    <a:lumMod val="75000"/>
                  </a:schemeClr>
                </a:solidFill>
                <a:latin typeface="+mn-ea"/>
              </a:rPr>
              <a:t>6. </a:t>
            </a:r>
            <a:r>
              <a:rPr lang="ko-KR" altLang="en-US" b="1" i="0" dirty="0">
                <a:solidFill>
                  <a:schemeClr val="tx2">
                    <a:lumMod val="75000"/>
                  </a:schemeClr>
                </a:solidFill>
                <a:latin typeface="+mn-ea"/>
              </a:rPr>
              <a:t>교육실습 </a:t>
            </a:r>
            <a:r>
              <a:rPr lang="ko-KR" altLang="en-US" b="1" i="0" dirty="0">
                <a:solidFill>
                  <a:srgbClr val="00457D"/>
                </a:solidFill>
                <a:latin typeface="+mn-ea"/>
              </a:rPr>
              <a:t>강평회</a:t>
            </a:r>
            <a:endParaRPr lang="en-US" altLang="ko-KR" b="1" i="0" dirty="0">
              <a:solidFill>
                <a:srgbClr val="00457D"/>
              </a:solidFill>
              <a:latin typeface="+mn-ea"/>
            </a:endParaRPr>
          </a:p>
          <a:p>
            <a:pPr>
              <a:lnSpc>
                <a:spcPct val="130000"/>
              </a:lnSpc>
            </a:pPr>
            <a:r>
              <a:rPr lang="en-US" altLang="ko-KR" b="1" i="0" dirty="0">
                <a:latin typeface="+mn-ea"/>
              </a:rPr>
              <a:t>    - </a:t>
            </a:r>
            <a:r>
              <a:rPr lang="en-US" altLang="ko-KR" b="1" i="0" dirty="0" smtClean="0">
                <a:latin typeface="+mn-ea"/>
              </a:rPr>
              <a:t>6</a:t>
            </a:r>
            <a:r>
              <a:rPr lang="ko-KR" altLang="en-US" b="1" i="0" dirty="0" smtClean="0">
                <a:latin typeface="+mn-ea"/>
              </a:rPr>
              <a:t>월 초 실시</a:t>
            </a:r>
            <a:r>
              <a:rPr lang="en-US" altLang="ko-KR" b="1" i="0" dirty="0">
                <a:latin typeface="+mn-ea"/>
              </a:rPr>
              <a:t>(</a:t>
            </a:r>
            <a:r>
              <a:rPr lang="ko-KR" altLang="en-US" b="1" i="0" dirty="0">
                <a:latin typeface="+mn-ea"/>
              </a:rPr>
              <a:t>교육실습 우수자 시상 및 </a:t>
            </a:r>
            <a:r>
              <a:rPr lang="ko-KR" altLang="en-US" b="1" i="0" dirty="0" err="1">
                <a:latin typeface="+mn-ea"/>
              </a:rPr>
              <a:t>평가회</a:t>
            </a:r>
            <a:r>
              <a:rPr lang="en-US" altLang="ko-KR" b="1" i="0" dirty="0">
                <a:latin typeface="+mn-ea"/>
              </a:rPr>
              <a:t>)</a:t>
            </a:r>
            <a:endParaRPr lang="ko-KR" altLang="en-US" b="1" i="0" dirty="0">
              <a:latin typeface="+mn-ea"/>
            </a:endParaRPr>
          </a:p>
          <a:p>
            <a:pPr>
              <a:lnSpc>
                <a:spcPct val="130000"/>
              </a:lnSpc>
            </a:pPr>
            <a:endParaRPr lang="ko-KR" altLang="en-US" b="1" i="0" dirty="0">
              <a:solidFill>
                <a:schemeClr val="accent6">
                  <a:lumMod val="75000"/>
                </a:schemeClr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312693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516216" y="6453336"/>
            <a:ext cx="2232248" cy="2231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850" spc="20" dirty="0" smtClean="0">
                <a:solidFill>
                  <a:srgbClr val="004989"/>
                </a:solidFill>
              </a:rPr>
              <a:t>교직과정 안내</a:t>
            </a:r>
            <a:endParaRPr lang="ko-KR" altLang="en-US" sz="850" spc="20" dirty="0">
              <a:solidFill>
                <a:srgbClr val="004989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9552" y="332656"/>
            <a:ext cx="4176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spc="-150" dirty="0" smtClean="0">
                <a:solidFill>
                  <a:srgbClr val="004989"/>
                </a:solidFill>
              </a:rPr>
              <a:t>교육실습</a:t>
            </a:r>
            <a:endParaRPr lang="en-US" altLang="ko-KR" sz="2400" b="1" spc="-150" dirty="0" smtClean="0">
              <a:solidFill>
                <a:srgbClr val="004989"/>
              </a:solidFill>
            </a:endParaRPr>
          </a:p>
        </p:txBody>
      </p:sp>
      <p:sp>
        <p:nvSpPr>
          <p:cNvPr id="4" name="사다리꼴 3"/>
          <p:cNvSpPr/>
          <p:nvPr/>
        </p:nvSpPr>
        <p:spPr>
          <a:xfrm>
            <a:off x="531949" y="980728"/>
            <a:ext cx="2687378" cy="392721"/>
          </a:xfrm>
          <a:prstGeom prst="trapezoid">
            <a:avLst/>
          </a:prstGeom>
          <a:solidFill>
            <a:schemeClr val="bg1">
              <a:lumMod val="85000"/>
            </a:schemeClr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tx1"/>
                </a:solidFill>
              </a:rPr>
              <a:t>교육실습 신청 방법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524347" y="1373449"/>
            <a:ext cx="8152109" cy="4948889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341450" y="1326505"/>
            <a:ext cx="2042415" cy="914522"/>
          </a:xfrm>
          <a:prstGeom prst="rect">
            <a:avLst/>
          </a:prstGeom>
          <a:solidFill>
            <a:srgbClr val="629DD1">
              <a:lumMod val="75000"/>
            </a:srgbClr>
          </a:solidFill>
          <a:ln w="3175" cap="flat" cmpd="sng" algn="ctr">
            <a:solidFill>
              <a:srgbClr val="4A66AC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317500"/>
          </a:effectLst>
        </p:spPr>
        <p:txBody>
          <a:bodyPr lIns="84391" tIns="42196" rIns="84391" bIns="42196" rtlCol="0" anchor="ctr"/>
          <a:lstStyle/>
          <a:p>
            <a:pPr lvl="0" algn="ctr" fontAlgn="base" latinLnBrk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1400" b="1" kern="0" dirty="0" smtClean="0">
                <a:solidFill>
                  <a:prstClr val="white"/>
                </a:solidFill>
              </a:rPr>
              <a:t>HY-in</a:t>
            </a:r>
            <a:r>
              <a:rPr kumimoji="1" lang="ko-KR" altLang="en-US" sz="1400" b="1" kern="0" dirty="0" smtClean="0">
                <a:solidFill>
                  <a:prstClr val="white"/>
                </a:solidFill>
              </a:rPr>
              <a:t>신청</a:t>
            </a:r>
            <a:endParaRPr kumimoji="1" lang="en-US" altLang="ko-KR" sz="1400" b="1" kern="0" dirty="0" smtClean="0">
              <a:solidFill>
                <a:prstClr val="white"/>
              </a:solidFill>
            </a:endParaRPr>
          </a:p>
        </p:txBody>
      </p:sp>
      <p:grpSp>
        <p:nvGrpSpPr>
          <p:cNvPr id="9" name="그룹 8"/>
          <p:cNvGrpSpPr/>
          <p:nvPr/>
        </p:nvGrpSpPr>
        <p:grpSpPr>
          <a:xfrm>
            <a:off x="931933" y="1713826"/>
            <a:ext cx="7454370" cy="2264702"/>
            <a:chOff x="1075949" y="1714189"/>
            <a:chExt cx="7454370" cy="1997029"/>
          </a:xfrm>
        </p:grpSpPr>
        <p:sp>
          <p:nvSpPr>
            <p:cNvPr id="10" name="직사각형 9"/>
            <p:cNvSpPr/>
            <p:nvPr/>
          </p:nvSpPr>
          <p:spPr>
            <a:xfrm>
              <a:off x="1075949" y="2464221"/>
              <a:ext cx="983337" cy="533610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b="1" smtClean="0">
                  <a:solidFill>
                    <a:schemeClr val="tx1"/>
                  </a:solidFill>
                </a:rPr>
                <a:t>HY-in</a:t>
              </a:r>
            </a:p>
            <a:p>
              <a:pPr algn="ctr"/>
              <a:r>
                <a:rPr lang="ko-KR" altLang="en-US" sz="1200" b="1" dirty="0" smtClean="0">
                  <a:solidFill>
                    <a:schemeClr val="tx1"/>
                  </a:solidFill>
                </a:rPr>
                <a:t>로그</a:t>
              </a:r>
              <a:r>
                <a:rPr lang="ko-KR" altLang="en-US" sz="1200" b="1" dirty="0">
                  <a:solidFill>
                    <a:schemeClr val="tx1"/>
                  </a:solidFill>
                </a:rPr>
                <a:t>인</a:t>
              </a:r>
            </a:p>
          </p:txBody>
        </p:sp>
        <p:sp>
          <p:nvSpPr>
            <p:cNvPr id="11" name="직사각형 10"/>
            <p:cNvSpPr/>
            <p:nvPr/>
          </p:nvSpPr>
          <p:spPr>
            <a:xfrm>
              <a:off x="2264542" y="2464221"/>
              <a:ext cx="983337" cy="533610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smtClean="0">
                  <a:solidFill>
                    <a:schemeClr val="tx1"/>
                  </a:solidFill>
                </a:rPr>
                <a:t>신청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3493713" y="2464221"/>
              <a:ext cx="983337" cy="533610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smtClean="0">
                  <a:solidFill>
                    <a:schemeClr val="tx1"/>
                  </a:solidFill>
                </a:rPr>
                <a:t>교직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3" name="직선 화살표 연결선 12"/>
            <p:cNvCxnSpPr>
              <a:stCxn id="10" idx="3"/>
              <a:endCxn id="11" idx="1"/>
            </p:cNvCxnSpPr>
            <p:nvPr/>
          </p:nvCxnSpPr>
          <p:spPr>
            <a:xfrm>
              <a:off x="2059286" y="2731026"/>
              <a:ext cx="205256" cy="0"/>
            </a:xfrm>
            <a:prstGeom prst="straightConnector1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직선 화살표 연결선 13"/>
            <p:cNvCxnSpPr>
              <a:stCxn id="11" idx="3"/>
              <a:endCxn id="12" idx="1"/>
            </p:cNvCxnSpPr>
            <p:nvPr/>
          </p:nvCxnSpPr>
          <p:spPr>
            <a:xfrm>
              <a:off x="3247879" y="2731026"/>
              <a:ext cx="245834" cy="0"/>
            </a:xfrm>
            <a:prstGeom prst="straightConnector1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직사각형 14"/>
            <p:cNvSpPr/>
            <p:nvPr/>
          </p:nvSpPr>
          <p:spPr>
            <a:xfrm>
              <a:off x="4633940" y="1714189"/>
              <a:ext cx="1222015" cy="533610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smtClean="0">
                  <a:solidFill>
                    <a:schemeClr val="tx1"/>
                  </a:solidFill>
                </a:rPr>
                <a:t>교육실습신청</a:t>
              </a:r>
              <a:endParaRPr lang="en-US" altLang="ko-KR" sz="1200" b="1" dirty="0" smtClean="0">
                <a:solidFill>
                  <a:schemeClr val="tx1"/>
                </a:solidFill>
              </a:endParaRPr>
            </a:p>
            <a:p>
              <a:pPr algn="ctr"/>
              <a:r>
                <a:rPr lang="en-US" altLang="ko-KR" sz="1200" b="1" dirty="0" smtClean="0">
                  <a:solidFill>
                    <a:schemeClr val="tx1"/>
                  </a:solidFill>
                </a:rPr>
                <a:t>(</a:t>
              </a:r>
              <a:r>
                <a:rPr lang="ko-KR" altLang="en-US" sz="1200" b="1" dirty="0" smtClean="0">
                  <a:solidFill>
                    <a:schemeClr val="tx1"/>
                  </a:solidFill>
                </a:rPr>
                <a:t>협력학교</a:t>
              </a:r>
              <a:r>
                <a:rPr lang="en-US" altLang="ko-KR" sz="1200" b="1" dirty="0" smtClean="0">
                  <a:solidFill>
                    <a:schemeClr val="tx1"/>
                  </a:solidFill>
                </a:rPr>
                <a:t>)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4633940" y="3168876"/>
              <a:ext cx="1222015" cy="533610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smtClean="0">
                  <a:solidFill>
                    <a:schemeClr val="tx1"/>
                  </a:solidFill>
                </a:rPr>
                <a:t>교육실습신청</a:t>
              </a:r>
              <a:endParaRPr lang="en-US" altLang="ko-KR" sz="1200" b="1" dirty="0" smtClean="0">
                <a:solidFill>
                  <a:schemeClr val="tx1"/>
                </a:solidFill>
              </a:endParaRPr>
            </a:p>
            <a:p>
              <a:pPr algn="ctr"/>
              <a:r>
                <a:rPr lang="en-US" altLang="ko-KR" sz="1200" b="1" dirty="0" smtClean="0">
                  <a:solidFill>
                    <a:schemeClr val="tx1"/>
                  </a:solidFill>
                </a:rPr>
                <a:t>(</a:t>
              </a:r>
              <a:r>
                <a:rPr lang="ko-KR" altLang="en-US" sz="1200" b="1" dirty="0" smtClean="0">
                  <a:solidFill>
                    <a:schemeClr val="tx1"/>
                  </a:solidFill>
                </a:rPr>
                <a:t>개별학교</a:t>
              </a:r>
              <a:r>
                <a:rPr lang="en-US" altLang="ko-KR" sz="1200" b="1" dirty="0" smtClean="0">
                  <a:solidFill>
                    <a:schemeClr val="tx1"/>
                  </a:solidFill>
                </a:rPr>
                <a:t>)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7" name="꺾인 연결선 16"/>
            <p:cNvCxnSpPr>
              <a:stCxn id="12" idx="0"/>
            </p:cNvCxnSpPr>
            <p:nvPr/>
          </p:nvCxnSpPr>
          <p:spPr>
            <a:xfrm rot="5400000" flipH="1" flipV="1">
              <a:off x="4068047" y="1898329"/>
              <a:ext cx="483227" cy="648559"/>
            </a:xfrm>
            <a:prstGeom prst="bentConnector2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꺾인 연결선 17"/>
            <p:cNvCxnSpPr>
              <a:stCxn id="12" idx="2"/>
              <a:endCxn id="16" idx="1"/>
            </p:cNvCxnSpPr>
            <p:nvPr/>
          </p:nvCxnSpPr>
          <p:spPr>
            <a:xfrm rot="16200000" flipH="1">
              <a:off x="4090736" y="2892476"/>
              <a:ext cx="437850" cy="648559"/>
            </a:xfrm>
            <a:prstGeom prst="bentConnector2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타원 18"/>
            <p:cNvSpPr/>
            <p:nvPr/>
          </p:nvSpPr>
          <p:spPr>
            <a:xfrm rot="21068909">
              <a:off x="3754901" y="1894288"/>
              <a:ext cx="460960" cy="173410"/>
            </a:xfrm>
            <a:prstGeom prst="ellipse">
              <a:avLst/>
            </a:prstGeom>
            <a:ln/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ko-KR" altLang="en-US" sz="1050" b="1" dirty="0" err="1" smtClean="0">
                  <a:solidFill>
                    <a:schemeClr val="bg1"/>
                  </a:solidFill>
                </a:rPr>
                <a:t>택</a:t>
              </a:r>
              <a:r>
                <a:rPr lang="en-US" altLang="ko-KR" sz="1050" b="1" dirty="0" smtClean="0">
                  <a:solidFill>
                    <a:schemeClr val="bg1"/>
                  </a:solidFill>
                </a:rPr>
                <a:t>1</a:t>
              </a:r>
            </a:p>
          </p:txBody>
        </p:sp>
        <p:sp>
          <p:nvSpPr>
            <p:cNvPr id="20" name="타원 19"/>
            <p:cNvSpPr/>
            <p:nvPr/>
          </p:nvSpPr>
          <p:spPr>
            <a:xfrm rot="21068909">
              <a:off x="3839152" y="3348974"/>
              <a:ext cx="460960" cy="173410"/>
            </a:xfrm>
            <a:prstGeom prst="ellipse">
              <a:avLst/>
            </a:prstGeom>
            <a:ln/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ko-KR" altLang="en-US" sz="1050" b="1" dirty="0" err="1" smtClean="0">
                  <a:solidFill>
                    <a:schemeClr val="bg1"/>
                  </a:solidFill>
                </a:rPr>
                <a:t>택</a:t>
              </a:r>
              <a:r>
                <a:rPr lang="en-US" altLang="ko-KR" sz="1050" b="1" dirty="0" smtClean="0">
                  <a:solidFill>
                    <a:schemeClr val="bg1"/>
                  </a:solidFill>
                </a:rPr>
                <a:t>1</a:t>
              </a:r>
            </a:p>
          </p:txBody>
        </p:sp>
        <p:sp>
          <p:nvSpPr>
            <p:cNvPr id="21" name="타원 20"/>
            <p:cNvSpPr/>
            <p:nvPr/>
          </p:nvSpPr>
          <p:spPr>
            <a:xfrm>
              <a:off x="6108946" y="1714189"/>
              <a:ext cx="983335" cy="533610"/>
            </a:xfrm>
            <a:prstGeom prst="ellipse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smtClean="0">
                  <a:solidFill>
                    <a:schemeClr val="tx1"/>
                  </a:solidFill>
                </a:rPr>
                <a:t>신청 및 저장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22" name="타원 21"/>
            <p:cNvSpPr/>
            <p:nvPr/>
          </p:nvSpPr>
          <p:spPr>
            <a:xfrm>
              <a:off x="6108946" y="3173070"/>
              <a:ext cx="983335" cy="533610"/>
            </a:xfrm>
            <a:prstGeom prst="ellipse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smtClean="0">
                  <a:solidFill>
                    <a:schemeClr val="tx1"/>
                  </a:solidFill>
                </a:rPr>
                <a:t>신청 및 저장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3" name="직선 화살표 연결선 22"/>
            <p:cNvCxnSpPr>
              <a:stCxn id="15" idx="3"/>
              <a:endCxn id="21" idx="2"/>
            </p:cNvCxnSpPr>
            <p:nvPr/>
          </p:nvCxnSpPr>
          <p:spPr>
            <a:xfrm>
              <a:off x="5855956" y="1980994"/>
              <a:ext cx="252990" cy="0"/>
            </a:xfrm>
            <a:prstGeom prst="straightConnector1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직선 화살표 연결선 23"/>
            <p:cNvCxnSpPr>
              <a:stCxn id="16" idx="3"/>
              <a:endCxn id="22" idx="2"/>
            </p:cNvCxnSpPr>
            <p:nvPr/>
          </p:nvCxnSpPr>
          <p:spPr>
            <a:xfrm>
              <a:off x="5855956" y="3435681"/>
              <a:ext cx="252990" cy="4193"/>
            </a:xfrm>
            <a:prstGeom prst="straightConnector1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직사각형 24"/>
            <p:cNvSpPr/>
            <p:nvPr/>
          </p:nvSpPr>
          <p:spPr>
            <a:xfrm>
              <a:off x="7308304" y="3177608"/>
              <a:ext cx="1222015" cy="53361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smtClean="0">
                  <a:solidFill>
                    <a:srgbClr val="FF0000"/>
                  </a:solidFill>
                </a:rPr>
                <a:t>교육실습</a:t>
              </a:r>
              <a:endParaRPr lang="en-US" altLang="ko-KR" sz="1200" b="1" dirty="0" smtClean="0">
                <a:solidFill>
                  <a:srgbClr val="FF0000"/>
                </a:solidFill>
              </a:endParaRPr>
            </a:p>
            <a:p>
              <a:pPr algn="ctr"/>
              <a:r>
                <a:rPr lang="ko-KR" altLang="en-US" sz="1200" b="1" dirty="0" smtClean="0">
                  <a:solidFill>
                    <a:srgbClr val="FF0000"/>
                  </a:solidFill>
                </a:rPr>
                <a:t>동의서 제출</a:t>
              </a:r>
              <a:endParaRPr lang="ko-KR" altLang="en-US" sz="1200" b="1" dirty="0">
                <a:solidFill>
                  <a:srgbClr val="FF0000"/>
                </a:solidFill>
              </a:endParaRPr>
            </a:p>
          </p:txBody>
        </p:sp>
        <p:cxnSp>
          <p:nvCxnSpPr>
            <p:cNvPr id="26" name="직선 화살표 연결선 25"/>
            <p:cNvCxnSpPr>
              <a:stCxn id="22" idx="6"/>
              <a:endCxn id="25" idx="1"/>
            </p:cNvCxnSpPr>
            <p:nvPr/>
          </p:nvCxnSpPr>
          <p:spPr>
            <a:xfrm>
              <a:off x="7092281" y="3439875"/>
              <a:ext cx="216023" cy="4538"/>
            </a:xfrm>
            <a:prstGeom prst="straightConnector1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직사각형 26"/>
          <p:cNvSpPr/>
          <p:nvPr/>
        </p:nvSpPr>
        <p:spPr>
          <a:xfrm>
            <a:off x="1331640" y="4169434"/>
            <a:ext cx="2042415" cy="914522"/>
          </a:xfrm>
          <a:prstGeom prst="rect">
            <a:avLst/>
          </a:prstGeom>
          <a:solidFill>
            <a:srgbClr val="629DD1">
              <a:lumMod val="75000"/>
            </a:srgbClr>
          </a:solidFill>
          <a:ln w="3175" cap="flat" cmpd="sng" algn="ctr">
            <a:solidFill>
              <a:srgbClr val="4A66AC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317500"/>
          </a:effectLst>
        </p:spPr>
        <p:txBody>
          <a:bodyPr lIns="84391" tIns="42196" rIns="84391" bIns="42196" rtlCol="0" anchor="ctr"/>
          <a:lstStyle/>
          <a:p>
            <a:pPr lvl="0" algn="ctr" fontAlgn="base" latinLnBrk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ko-KR" altLang="en-US" sz="1400" b="1" kern="0" dirty="0" smtClean="0">
                <a:solidFill>
                  <a:prstClr val="white"/>
                </a:solidFill>
              </a:rPr>
              <a:t>수강신청</a:t>
            </a:r>
            <a:endParaRPr kumimoji="1" lang="en-US" altLang="ko-KR" sz="1400" b="1" kern="0" dirty="0" smtClean="0">
              <a:solidFill>
                <a:prstClr val="white"/>
              </a:solidFill>
            </a:endParaRPr>
          </a:p>
        </p:txBody>
      </p:sp>
      <p:cxnSp>
        <p:nvCxnSpPr>
          <p:cNvPr id="28" name="직선 연결선 27"/>
          <p:cNvCxnSpPr/>
          <p:nvPr/>
        </p:nvCxnSpPr>
        <p:spPr>
          <a:xfrm>
            <a:off x="919727" y="4169434"/>
            <a:ext cx="7466576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lg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직사각형 28"/>
          <p:cNvSpPr/>
          <p:nvPr/>
        </p:nvSpPr>
        <p:spPr>
          <a:xfrm>
            <a:off x="2017898" y="5192052"/>
            <a:ext cx="594902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 smtClean="0"/>
              <a:t>수강신청 기간에 </a:t>
            </a:r>
            <a:r>
              <a:rPr lang="en-US" altLang="ko-KR" sz="2000" b="1" dirty="0" smtClean="0"/>
              <a:t>“</a:t>
            </a:r>
            <a:r>
              <a:rPr lang="ko-KR" altLang="en-US" sz="2000" b="1" dirty="0" smtClean="0"/>
              <a:t>교육실습</a:t>
            </a:r>
            <a:r>
              <a:rPr lang="en-US" altLang="ko-KR" sz="2000" b="1" dirty="0" smtClean="0"/>
              <a:t>” 2</a:t>
            </a:r>
            <a:r>
              <a:rPr lang="ko-KR" altLang="en-US" sz="2000" b="1" dirty="0" smtClean="0"/>
              <a:t>학점 수강신청 </a:t>
            </a:r>
            <a:endParaRPr lang="ko-KR" altLang="en-US" sz="2000" b="1" dirty="0"/>
          </a:p>
        </p:txBody>
      </p:sp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8794" y="5007673"/>
            <a:ext cx="669527" cy="10260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타원 30"/>
          <p:cNvSpPr/>
          <p:nvPr/>
        </p:nvSpPr>
        <p:spPr>
          <a:xfrm>
            <a:off x="575016" y="1620524"/>
            <a:ext cx="848585" cy="302567"/>
          </a:xfrm>
          <a:prstGeom prst="ellipse">
            <a:avLst/>
          </a:prstGeom>
          <a:solidFill>
            <a:schemeClr val="bg1">
              <a:lumMod val="85000"/>
            </a:schemeClr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en-US" altLang="ko-KR" sz="1200" b="1" dirty="0" smtClean="0">
                <a:solidFill>
                  <a:srgbClr val="FF0000"/>
                </a:solidFill>
              </a:rPr>
              <a:t>STEP1</a:t>
            </a:r>
            <a:endParaRPr lang="ko-KR" altLang="en-US" sz="1200" b="1" dirty="0">
              <a:solidFill>
                <a:srgbClr val="FF0000"/>
              </a:solidFill>
            </a:endParaRPr>
          </a:p>
        </p:txBody>
      </p:sp>
      <p:sp>
        <p:nvSpPr>
          <p:cNvPr id="32" name="타원 31"/>
          <p:cNvSpPr/>
          <p:nvPr/>
        </p:nvSpPr>
        <p:spPr>
          <a:xfrm>
            <a:off x="575015" y="4489657"/>
            <a:ext cx="848585" cy="302567"/>
          </a:xfrm>
          <a:prstGeom prst="ellipse">
            <a:avLst/>
          </a:prstGeom>
          <a:solidFill>
            <a:schemeClr val="bg1">
              <a:lumMod val="85000"/>
            </a:schemeClr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en-US" altLang="ko-KR" sz="1200" b="1" dirty="0" smtClean="0">
                <a:solidFill>
                  <a:srgbClr val="FF0000"/>
                </a:solidFill>
              </a:rPr>
              <a:t>STEP2</a:t>
            </a:r>
            <a:endParaRPr lang="ko-KR" altLang="en-US" sz="1200" b="1" dirty="0">
              <a:solidFill>
                <a:srgbClr val="FF0000"/>
              </a:solidFill>
            </a:endParaRPr>
          </a:p>
        </p:txBody>
      </p:sp>
      <p:pic>
        <p:nvPicPr>
          <p:cNvPr id="33" name="그림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3863" y="1373449"/>
            <a:ext cx="283944" cy="248305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34" name="그림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3194172"/>
            <a:ext cx="283944" cy="248305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35" name="그림 3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5753" y="4241352"/>
            <a:ext cx="283944" cy="248305"/>
          </a:xfrm>
          <a:prstGeom prst="rect">
            <a:avLst/>
          </a:prstGeom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090886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23712"/>
            <a:ext cx="1490475" cy="124968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6444208" y="6453336"/>
            <a:ext cx="2232248" cy="2169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90000"/>
              </a:lnSpc>
            </a:pPr>
            <a:r>
              <a:rPr lang="ko-KR" altLang="en-US" sz="900" b="1" spc="-150" dirty="0" smtClean="0">
                <a:solidFill>
                  <a:schemeClr val="bg1"/>
                </a:solidFill>
              </a:rPr>
              <a:t>교직과정안내</a:t>
            </a:r>
            <a:endParaRPr lang="en-US" altLang="ko-KR" sz="900" b="1" spc="-150" dirty="0">
              <a:solidFill>
                <a:schemeClr val="bg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2699792" y="1102432"/>
            <a:ext cx="4392488" cy="792088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solidFill>
                  <a:schemeClr val="tx1"/>
                </a:solidFill>
              </a:rPr>
              <a:t>사범대학 무시험검정 합격기준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2699792" y="2254560"/>
            <a:ext cx="4392488" cy="792088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solidFill>
                  <a:schemeClr val="tx1"/>
                </a:solidFill>
              </a:rPr>
              <a:t>교육실습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2691925" y="3393700"/>
            <a:ext cx="4392488" cy="792088"/>
          </a:xfrm>
          <a:prstGeom prst="rect">
            <a:avLst/>
          </a:prstGeom>
          <a:solidFill>
            <a:schemeClr val="bg1">
              <a:lumMod val="50000"/>
            </a:schemeClr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>
                <a:solidFill>
                  <a:schemeClr val="bg1"/>
                </a:solidFill>
              </a:rPr>
              <a:t>교육봉사활동</a:t>
            </a:r>
          </a:p>
        </p:txBody>
      </p:sp>
      <p:sp>
        <p:nvSpPr>
          <p:cNvPr id="19" name="직사각형 18"/>
          <p:cNvSpPr/>
          <p:nvPr/>
        </p:nvSpPr>
        <p:spPr>
          <a:xfrm>
            <a:off x="2691925" y="4558816"/>
            <a:ext cx="4392488" cy="792088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smtClean="0">
                <a:solidFill>
                  <a:schemeClr val="tx1"/>
                </a:solidFill>
              </a:rPr>
              <a:t>기타사항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832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516216" y="6453336"/>
            <a:ext cx="2232248" cy="2231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850" spc="20" dirty="0" smtClean="0">
                <a:solidFill>
                  <a:srgbClr val="004989"/>
                </a:solidFill>
              </a:rPr>
              <a:t>교직과정 안내</a:t>
            </a:r>
            <a:endParaRPr lang="ko-KR" altLang="en-US" sz="850" spc="20" dirty="0">
              <a:solidFill>
                <a:srgbClr val="004989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9552" y="332656"/>
            <a:ext cx="4176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spc="-150" dirty="0" smtClean="0">
                <a:solidFill>
                  <a:srgbClr val="004989"/>
                </a:solidFill>
              </a:rPr>
              <a:t>교육봉사활동 </a:t>
            </a:r>
            <a:r>
              <a:rPr lang="ko-KR" altLang="en-US" sz="2400" b="1" spc="-150" dirty="0" err="1" smtClean="0">
                <a:solidFill>
                  <a:srgbClr val="004989"/>
                </a:solidFill>
              </a:rPr>
              <a:t>이수안내</a:t>
            </a:r>
            <a:endParaRPr lang="en-US" altLang="ko-KR" sz="2400" b="1" spc="-150" dirty="0" smtClean="0">
              <a:solidFill>
                <a:srgbClr val="004989"/>
              </a:solidFill>
            </a:endParaRPr>
          </a:p>
        </p:txBody>
      </p:sp>
      <p:sp>
        <p:nvSpPr>
          <p:cNvPr id="4" name="사다리꼴 3"/>
          <p:cNvSpPr/>
          <p:nvPr/>
        </p:nvSpPr>
        <p:spPr>
          <a:xfrm>
            <a:off x="475146" y="1111726"/>
            <a:ext cx="2687378" cy="392721"/>
          </a:xfrm>
          <a:prstGeom prst="trapezoid">
            <a:avLst/>
          </a:prstGeom>
          <a:solidFill>
            <a:schemeClr val="bg1">
              <a:lumMod val="85000"/>
            </a:schemeClr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tx1"/>
                </a:solidFill>
              </a:rPr>
              <a:t>교육봉사활동 이수절차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467544" y="1504447"/>
            <a:ext cx="8152109" cy="4948889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115616" y="2708920"/>
            <a:ext cx="2952328" cy="605133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smtClean="0">
                <a:solidFill>
                  <a:schemeClr val="tx1"/>
                </a:solidFill>
              </a:rPr>
              <a:t>교육봉사활동 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60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시간 실시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115616" y="3676324"/>
            <a:ext cx="2952328" cy="605133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smtClean="0">
                <a:solidFill>
                  <a:schemeClr val="tx1"/>
                </a:solidFill>
              </a:rPr>
              <a:t>수강 신청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115616" y="4581128"/>
            <a:ext cx="2952328" cy="605133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tx1"/>
                </a:solidFill>
              </a:rPr>
              <a:t>교육봉사활동 확인서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/</a:t>
            </a:r>
            <a:r>
              <a:rPr lang="ko-KR" altLang="en-US" sz="1400" b="1" dirty="0" err="1" smtClean="0">
                <a:solidFill>
                  <a:schemeClr val="tx1"/>
                </a:solidFill>
              </a:rPr>
              <a:t>소감문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 제출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115616" y="5517232"/>
            <a:ext cx="2952328" cy="605133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tx1"/>
                </a:solidFill>
              </a:rPr>
              <a:t>성적부여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(P/F)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cxnSp>
        <p:nvCxnSpPr>
          <p:cNvPr id="12" name="직선 화살표 연결선 11"/>
          <p:cNvCxnSpPr>
            <a:stCxn id="16" idx="2"/>
            <a:endCxn id="8" idx="0"/>
          </p:cNvCxnSpPr>
          <p:nvPr/>
        </p:nvCxnSpPr>
        <p:spPr>
          <a:xfrm>
            <a:off x="2591780" y="2384118"/>
            <a:ext cx="0" cy="324802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headEnd type="none" w="med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화살표 연결선 12"/>
          <p:cNvCxnSpPr>
            <a:stCxn id="8" idx="2"/>
          </p:cNvCxnSpPr>
          <p:nvPr/>
        </p:nvCxnSpPr>
        <p:spPr>
          <a:xfrm>
            <a:off x="2591780" y="3314053"/>
            <a:ext cx="0" cy="362271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headEnd type="none" w="med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화살표 연결선 13"/>
          <p:cNvCxnSpPr>
            <a:stCxn id="9" idx="2"/>
            <a:endCxn id="10" idx="0"/>
          </p:cNvCxnSpPr>
          <p:nvPr/>
        </p:nvCxnSpPr>
        <p:spPr>
          <a:xfrm>
            <a:off x="2591780" y="4281457"/>
            <a:ext cx="0" cy="299671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headEnd type="none" w="med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화살표 연결선 14"/>
          <p:cNvCxnSpPr>
            <a:stCxn id="10" idx="2"/>
            <a:endCxn id="11" idx="0"/>
          </p:cNvCxnSpPr>
          <p:nvPr/>
        </p:nvCxnSpPr>
        <p:spPr>
          <a:xfrm>
            <a:off x="2591780" y="5186261"/>
            <a:ext cx="0" cy="330971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headEnd type="none" w="med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직사각형 15"/>
          <p:cNvSpPr/>
          <p:nvPr/>
        </p:nvSpPr>
        <p:spPr>
          <a:xfrm>
            <a:off x="1115616" y="1778985"/>
            <a:ext cx="2952328" cy="605133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smtClean="0">
                <a:solidFill>
                  <a:schemeClr val="tx1"/>
                </a:solidFill>
              </a:rPr>
              <a:t>교육봉사활동 계획서 제출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grpSp>
        <p:nvGrpSpPr>
          <p:cNvPr id="17" name="그룹 16"/>
          <p:cNvGrpSpPr/>
          <p:nvPr/>
        </p:nvGrpSpPr>
        <p:grpSpPr>
          <a:xfrm>
            <a:off x="4067943" y="1768415"/>
            <a:ext cx="3888433" cy="4373593"/>
            <a:chOff x="4067943" y="1768415"/>
            <a:chExt cx="3888433" cy="4373593"/>
          </a:xfrm>
        </p:grpSpPr>
        <p:sp>
          <p:nvSpPr>
            <p:cNvPr id="18" name="직사각형 17"/>
            <p:cNvSpPr/>
            <p:nvPr/>
          </p:nvSpPr>
          <p:spPr>
            <a:xfrm>
              <a:off x="5004048" y="1778985"/>
              <a:ext cx="2952328" cy="4343380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 b="1" dirty="0">
                <a:solidFill>
                  <a:schemeClr val="tx1"/>
                </a:solidFill>
              </a:endParaRPr>
            </a:p>
          </p:txBody>
        </p:sp>
        <p:sp>
          <p:nvSpPr>
            <p:cNvPr id="19" name="자유형 18"/>
            <p:cNvSpPr/>
            <p:nvPr/>
          </p:nvSpPr>
          <p:spPr>
            <a:xfrm>
              <a:off x="4067943" y="1768415"/>
              <a:ext cx="944003" cy="4373593"/>
            </a:xfrm>
            <a:custGeom>
              <a:avLst/>
              <a:gdLst>
                <a:gd name="connsiteX0" fmla="*/ 0 w 957532"/>
                <a:gd name="connsiteY0" fmla="*/ 0 h 4373593"/>
                <a:gd name="connsiteX1" fmla="*/ 25879 w 957532"/>
                <a:gd name="connsiteY1" fmla="*/ 629728 h 4373593"/>
                <a:gd name="connsiteX2" fmla="*/ 957532 w 957532"/>
                <a:gd name="connsiteY2" fmla="*/ 4373593 h 4373593"/>
                <a:gd name="connsiteX3" fmla="*/ 957532 w 957532"/>
                <a:gd name="connsiteY3" fmla="*/ 25879 h 4373593"/>
                <a:gd name="connsiteX4" fmla="*/ 0 w 957532"/>
                <a:gd name="connsiteY4" fmla="*/ 0 h 43735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57532" h="4373593">
                  <a:moveTo>
                    <a:pt x="0" y="0"/>
                  </a:moveTo>
                  <a:lnTo>
                    <a:pt x="25879" y="629728"/>
                  </a:lnTo>
                  <a:lnTo>
                    <a:pt x="957532" y="4373593"/>
                  </a:lnTo>
                  <a:lnTo>
                    <a:pt x="957532" y="25879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shade val="30000"/>
                    <a:satMod val="115000"/>
                  </a:schemeClr>
                </a:gs>
                <a:gs pos="50000">
                  <a:schemeClr val="bg1">
                    <a:shade val="67500"/>
                    <a:satMod val="115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 w="3175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 dirty="0">
                <a:solidFill>
                  <a:schemeClr val="tx1"/>
                </a:solidFill>
              </a:endParaRPr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5495006" y="1844824"/>
              <a:ext cx="2042415" cy="752121"/>
            </a:xfrm>
            <a:prstGeom prst="rect">
              <a:avLst/>
            </a:prstGeom>
            <a:solidFill>
              <a:srgbClr val="629DD1">
                <a:lumMod val="75000"/>
              </a:srgbClr>
            </a:solidFill>
            <a:ln w="3175" cap="flat" cmpd="sng" algn="ctr">
              <a:solidFill>
                <a:srgbClr val="4A66AC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  <a:softEdge rad="317500"/>
            </a:effectLst>
          </p:spPr>
          <p:txBody>
            <a:bodyPr lIns="84391" tIns="42196" rIns="84391" bIns="42196" rtlCol="0" anchor="ctr"/>
            <a:lstStyle/>
            <a:p>
              <a:pPr lvl="0" algn="ctr" fontAlgn="base" latinLnBrk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200" b="1" kern="0" dirty="0" smtClean="0">
                  <a:solidFill>
                    <a:prstClr val="white"/>
                  </a:solidFill>
                </a:rPr>
                <a:t>봉사인정기관</a:t>
              </a:r>
              <a:endParaRPr kumimoji="1" lang="en-US" altLang="ko-KR" sz="1200" b="1" kern="0" dirty="0" smtClean="0">
                <a:solidFill>
                  <a:prstClr val="white"/>
                </a:solidFill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5220072" y="2546519"/>
              <a:ext cx="2592288" cy="18697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>
                <a:lnSpc>
                  <a:spcPct val="150000"/>
                </a:lnSpc>
                <a:buFont typeface="Wingdings" panose="05000000000000000000" pitchFamily="2" charset="2"/>
                <a:buChar char="ü"/>
              </a:pPr>
              <a:r>
                <a:rPr lang="ko-KR" altLang="en-US" sz="1100" b="1" u="sng" dirty="0" smtClean="0"/>
                <a:t>초</a:t>
              </a:r>
              <a:r>
                <a:rPr lang="en-US" altLang="ko-KR" sz="1100" b="1" u="sng" dirty="0"/>
                <a:t>, </a:t>
              </a:r>
              <a:r>
                <a:rPr lang="ko-KR" altLang="en-US" sz="1100" b="1" u="sng" dirty="0"/>
                <a:t>중</a:t>
              </a:r>
              <a:r>
                <a:rPr lang="en-US" altLang="ko-KR" sz="1100" b="1" u="sng" dirty="0"/>
                <a:t>, </a:t>
              </a:r>
              <a:r>
                <a:rPr lang="ko-KR" altLang="en-US" sz="1100" b="1" u="sng" dirty="0"/>
                <a:t>고등학교</a:t>
              </a:r>
            </a:p>
            <a:p>
              <a:pPr marL="171450" indent="-171450">
                <a:lnSpc>
                  <a:spcPct val="150000"/>
                </a:lnSpc>
                <a:buFont typeface="Wingdings" panose="05000000000000000000" pitchFamily="2" charset="2"/>
                <a:buChar char="ü"/>
              </a:pPr>
              <a:r>
                <a:rPr lang="ko-KR" altLang="en-US" sz="1100" b="1" dirty="0" smtClean="0"/>
                <a:t>공공기관의 </a:t>
              </a:r>
              <a:r>
                <a:rPr lang="ko-KR" altLang="en-US" sz="1100" b="1" dirty="0"/>
                <a:t>장이 인정하는 비영리 기관은 가능</a:t>
              </a:r>
              <a:r>
                <a:rPr lang="en-US" altLang="ko-KR" sz="1100" b="1" dirty="0"/>
                <a:t>(</a:t>
              </a:r>
              <a:r>
                <a:rPr lang="ko-KR" altLang="en-US" sz="1100" b="1" dirty="0"/>
                <a:t>시</a:t>
              </a:r>
              <a:r>
                <a:rPr lang="en-US" altLang="ko-KR" sz="1100" b="1" dirty="0"/>
                <a:t>·</a:t>
              </a:r>
              <a:r>
                <a:rPr lang="ko-KR" altLang="en-US" sz="1100" b="1" dirty="0"/>
                <a:t>군</a:t>
              </a:r>
              <a:r>
                <a:rPr lang="en-US" altLang="ko-KR" sz="1100" b="1" dirty="0"/>
                <a:t>·</a:t>
              </a:r>
              <a:r>
                <a:rPr lang="ko-KR" altLang="en-US" sz="1100" b="1" dirty="0"/>
                <a:t>구</a:t>
              </a:r>
              <a:r>
                <a:rPr lang="en-US" altLang="ko-KR" sz="1100" b="1" dirty="0"/>
                <a:t>·</a:t>
              </a:r>
              <a:r>
                <a:rPr lang="ko-KR" altLang="en-US" sz="1100" b="1" dirty="0"/>
                <a:t>동사무소 등 공공기관</a:t>
              </a:r>
              <a:r>
                <a:rPr lang="en-US" altLang="ko-KR" sz="1100" b="1" dirty="0"/>
                <a:t>, </a:t>
              </a:r>
              <a:r>
                <a:rPr lang="ko-KR" altLang="en-US" sz="1100" b="1" dirty="0" err="1"/>
                <a:t>인가받은</a:t>
              </a:r>
              <a:r>
                <a:rPr lang="ko-KR" altLang="en-US" sz="1100" b="1" dirty="0"/>
                <a:t> 지역아동센터</a:t>
              </a:r>
              <a:r>
                <a:rPr lang="en-US" altLang="ko-KR" sz="1100" b="1" dirty="0" smtClean="0"/>
                <a:t>,</a:t>
              </a:r>
              <a:r>
                <a:rPr lang="ko-KR" altLang="en-US" sz="1100" b="1" dirty="0" smtClean="0"/>
                <a:t> 시도교육청이 </a:t>
              </a:r>
              <a:r>
                <a:rPr lang="ko-KR" altLang="en-US" sz="1100" b="1" dirty="0"/>
                <a:t>운영하는 </a:t>
              </a:r>
              <a:r>
                <a:rPr lang="en-US" altLang="ko-KR" sz="1100" b="1" dirty="0"/>
                <a:t>wee </a:t>
              </a:r>
              <a:r>
                <a:rPr lang="ko-KR" altLang="en-US" sz="1100" b="1" dirty="0"/>
                <a:t>센터</a:t>
              </a:r>
              <a:r>
                <a:rPr lang="en-US" altLang="ko-KR" sz="1100" b="1" dirty="0"/>
                <a:t>, </a:t>
              </a:r>
              <a:r>
                <a:rPr lang="ko-KR" altLang="en-US" sz="1100" b="1" dirty="0"/>
                <a:t>공공도서관</a:t>
              </a:r>
              <a:r>
                <a:rPr lang="en-US" altLang="ko-KR" sz="1100" b="1" dirty="0"/>
                <a:t>(</a:t>
              </a:r>
              <a:r>
                <a:rPr lang="ko-KR" altLang="en-US" sz="1100" b="1" dirty="0"/>
                <a:t>사립도서관불가</a:t>
              </a:r>
              <a:r>
                <a:rPr lang="en-US" altLang="ko-KR" sz="1100" b="1" dirty="0" smtClean="0"/>
                <a:t>))</a:t>
              </a:r>
              <a:endParaRPr lang="ko-KR" altLang="en-US" sz="1100" b="1" dirty="0"/>
            </a:p>
            <a:p>
              <a:pPr marL="171450" indent="-171450">
                <a:lnSpc>
                  <a:spcPct val="150000"/>
                </a:lnSpc>
                <a:buFont typeface="Wingdings" panose="05000000000000000000" pitchFamily="2" charset="2"/>
                <a:buChar char="ü"/>
              </a:pPr>
              <a:endParaRPr lang="ko-KR" altLang="en-US" sz="1100" b="1" dirty="0"/>
            </a:p>
          </p:txBody>
        </p:sp>
        <p:sp>
          <p:nvSpPr>
            <p:cNvPr id="22" name="타원 21"/>
            <p:cNvSpPr/>
            <p:nvPr/>
          </p:nvSpPr>
          <p:spPr>
            <a:xfrm>
              <a:off x="6660232" y="2557636"/>
              <a:ext cx="689557" cy="302567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ko-KR" altLang="en-US" sz="1100" b="1" smtClean="0">
                  <a:solidFill>
                    <a:srgbClr val="FF0000"/>
                  </a:solidFill>
                </a:rPr>
                <a:t>원칙</a:t>
              </a:r>
              <a:endParaRPr lang="ko-KR" altLang="en-US" sz="1100" b="1" dirty="0">
                <a:solidFill>
                  <a:srgbClr val="FF0000"/>
                </a:solidFill>
              </a:endParaRPr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5495007" y="4131573"/>
              <a:ext cx="2042415" cy="752121"/>
            </a:xfrm>
            <a:prstGeom prst="rect">
              <a:avLst/>
            </a:prstGeom>
            <a:solidFill>
              <a:srgbClr val="629DD1">
                <a:lumMod val="75000"/>
              </a:srgbClr>
            </a:solidFill>
            <a:ln w="3175" cap="flat" cmpd="sng" algn="ctr">
              <a:solidFill>
                <a:srgbClr val="4A66AC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  <a:softEdge rad="317500"/>
            </a:effectLst>
          </p:spPr>
          <p:txBody>
            <a:bodyPr lIns="84391" tIns="42196" rIns="84391" bIns="42196" rtlCol="0" anchor="ctr"/>
            <a:lstStyle/>
            <a:p>
              <a:pPr lvl="0" algn="ctr" fontAlgn="base" latinLnBrk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200" b="1" kern="0" dirty="0" smtClean="0">
                  <a:solidFill>
                    <a:prstClr val="white"/>
                  </a:solidFill>
                </a:rPr>
                <a:t>봉사인정활동</a:t>
              </a:r>
              <a:endParaRPr kumimoji="1" lang="en-US" altLang="ko-KR" sz="1200" b="1" kern="0" dirty="0" smtClean="0">
                <a:solidFill>
                  <a:prstClr val="white"/>
                </a:solidFill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5220071" y="4725144"/>
              <a:ext cx="2592288" cy="13619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>
                <a:lnSpc>
                  <a:spcPct val="150000"/>
                </a:lnSpc>
                <a:buFont typeface="Wingdings" panose="05000000000000000000" pitchFamily="2" charset="2"/>
                <a:buChar char="ü"/>
              </a:pPr>
              <a:r>
                <a:rPr lang="ko-KR" altLang="en-US" sz="1100" b="1" dirty="0" smtClean="0"/>
                <a:t>교과교육</a:t>
              </a:r>
              <a:r>
                <a:rPr lang="en-US" altLang="ko-KR" sz="1100" b="1" dirty="0" smtClean="0"/>
                <a:t>(</a:t>
              </a:r>
              <a:r>
                <a:rPr lang="ko-KR" altLang="en-US" sz="1100" b="1" dirty="0" err="1" smtClean="0"/>
                <a:t>학습멘토링</a:t>
              </a:r>
              <a:r>
                <a:rPr lang="en-US" altLang="ko-KR" sz="1100" b="1" dirty="0" smtClean="0"/>
                <a:t>, </a:t>
              </a:r>
              <a:r>
                <a:rPr lang="ko-KR" altLang="en-US" sz="1100" b="1" dirty="0" smtClean="0"/>
                <a:t>보조교사</a:t>
              </a:r>
              <a:r>
                <a:rPr lang="en-US" altLang="ko-KR" sz="1100" b="1" dirty="0" smtClean="0"/>
                <a:t>, </a:t>
              </a:r>
              <a:r>
                <a:rPr lang="ko-KR" altLang="en-US" sz="1100" b="1" dirty="0" smtClean="0"/>
                <a:t>기초학습지도교사</a:t>
              </a:r>
              <a:r>
                <a:rPr lang="en-US" altLang="ko-KR" sz="1100" b="1" dirty="0" smtClean="0"/>
                <a:t>)</a:t>
              </a:r>
            </a:p>
            <a:p>
              <a:pPr marL="171450" indent="-171450">
                <a:lnSpc>
                  <a:spcPct val="150000"/>
                </a:lnSpc>
                <a:buFont typeface="Wingdings" panose="05000000000000000000" pitchFamily="2" charset="2"/>
                <a:buChar char="ü"/>
              </a:pPr>
              <a:r>
                <a:rPr lang="ko-KR" altLang="en-US" sz="1100" b="1" u="sng" dirty="0" smtClean="0"/>
                <a:t>자율학습 및 시험감독</a:t>
              </a:r>
              <a:r>
                <a:rPr lang="en-US" altLang="ko-KR" sz="1100" b="1" u="sng" dirty="0" smtClean="0"/>
                <a:t>, </a:t>
              </a:r>
              <a:r>
                <a:rPr lang="ko-KR" altLang="en-US" sz="1100" b="1" u="sng" dirty="0" smtClean="0"/>
                <a:t>서류정리나 문서작업</a:t>
              </a:r>
              <a:r>
                <a:rPr lang="ko-KR" altLang="en-US" sz="1100" b="1" dirty="0" smtClean="0"/>
                <a:t> 등 행정업무보조</a:t>
              </a:r>
              <a:r>
                <a:rPr lang="en-US" altLang="ko-KR" sz="1100" b="1" dirty="0" smtClean="0"/>
                <a:t>, </a:t>
              </a:r>
              <a:r>
                <a:rPr lang="ko-KR" altLang="en-US" sz="1100" b="1" dirty="0" smtClean="0"/>
                <a:t>단순 학생체험인솔</a:t>
              </a:r>
              <a:r>
                <a:rPr lang="en-US" altLang="ko-KR" sz="1100" b="1" dirty="0" smtClean="0"/>
                <a:t>, </a:t>
              </a:r>
              <a:r>
                <a:rPr lang="ko-KR" altLang="en-US" sz="1100" b="1" dirty="0" smtClean="0"/>
                <a:t>행사진행 등 </a:t>
              </a:r>
              <a:r>
                <a:rPr lang="ko-KR" altLang="en-US" sz="1100" b="1" dirty="0" smtClean="0">
                  <a:solidFill>
                    <a:srgbClr val="FF0000"/>
                  </a:solidFill>
                </a:rPr>
                <a:t>불가</a:t>
              </a:r>
              <a:endParaRPr lang="ko-KR" altLang="en-US" sz="1100" b="1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75900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516216" y="6453336"/>
            <a:ext cx="2232248" cy="2231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850" spc="20" dirty="0" smtClean="0">
                <a:solidFill>
                  <a:srgbClr val="004989"/>
                </a:solidFill>
              </a:rPr>
              <a:t>교직과정 안내</a:t>
            </a:r>
            <a:endParaRPr lang="ko-KR" altLang="en-US" sz="850" spc="20" dirty="0">
              <a:solidFill>
                <a:srgbClr val="004989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9552" y="332656"/>
            <a:ext cx="4176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spc="-150" dirty="0" smtClean="0">
                <a:solidFill>
                  <a:srgbClr val="004989"/>
                </a:solidFill>
              </a:rPr>
              <a:t>교육봉사활동 </a:t>
            </a:r>
            <a:r>
              <a:rPr lang="ko-KR" altLang="en-US" sz="2400" b="1" spc="-150" dirty="0" err="1" smtClean="0">
                <a:solidFill>
                  <a:srgbClr val="004989"/>
                </a:solidFill>
              </a:rPr>
              <a:t>이수안내</a:t>
            </a:r>
            <a:endParaRPr lang="en-US" altLang="ko-KR" sz="2400" b="1" spc="-150" dirty="0" smtClean="0">
              <a:solidFill>
                <a:srgbClr val="004989"/>
              </a:solidFill>
            </a:endParaRPr>
          </a:p>
        </p:txBody>
      </p:sp>
      <p:sp>
        <p:nvSpPr>
          <p:cNvPr id="4" name="사다리꼴 3"/>
          <p:cNvSpPr/>
          <p:nvPr/>
        </p:nvSpPr>
        <p:spPr>
          <a:xfrm>
            <a:off x="475146" y="1111726"/>
            <a:ext cx="2687378" cy="392721"/>
          </a:xfrm>
          <a:prstGeom prst="trapezoid">
            <a:avLst/>
          </a:prstGeom>
          <a:solidFill>
            <a:schemeClr val="bg1">
              <a:lumMod val="85000"/>
            </a:schemeClr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tx1"/>
                </a:solidFill>
              </a:rPr>
              <a:t>교육봉사활동 유의사항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467544" y="1504447"/>
            <a:ext cx="8152109" cy="4948889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ko-KR" altLang="en-US" sz="1200" dirty="0">
              <a:solidFill>
                <a:schemeClr val="tx1"/>
              </a:solidFill>
            </a:endParaRPr>
          </a:p>
        </p:txBody>
      </p:sp>
      <p:grpSp>
        <p:nvGrpSpPr>
          <p:cNvPr id="8" name="Group 18"/>
          <p:cNvGrpSpPr>
            <a:grpSpLocks/>
          </p:cNvGrpSpPr>
          <p:nvPr/>
        </p:nvGrpSpPr>
        <p:grpSpPr bwMode="auto">
          <a:xfrm>
            <a:off x="899592" y="1720186"/>
            <a:ext cx="274636" cy="249324"/>
            <a:chOff x="255" y="2512"/>
            <a:chExt cx="246" cy="224"/>
          </a:xfrm>
        </p:grpSpPr>
        <p:sp>
          <p:nvSpPr>
            <p:cNvPr id="9" name="Rectangle 19"/>
            <p:cNvSpPr>
              <a:spLocks noChangeArrowheads="1"/>
            </p:cNvSpPr>
            <p:nvPr/>
          </p:nvSpPr>
          <p:spPr bwMode="auto">
            <a:xfrm>
              <a:off x="255" y="2554"/>
              <a:ext cx="185" cy="182"/>
            </a:xfrm>
            <a:prstGeom prst="rect">
              <a:avLst/>
            </a:prstGeom>
            <a:solidFill>
              <a:srgbClr val="FFFFFF"/>
            </a:solidFill>
            <a:ln w="19050" algn="ctr">
              <a:solidFill>
                <a:srgbClr val="C0C0C0"/>
              </a:solidFill>
              <a:miter lim="800000"/>
              <a:headEnd/>
              <a:tailEnd/>
            </a:ln>
            <a:effectLst>
              <a:prstShdw prst="shdw17" dist="17961" dir="2700000">
                <a:srgbClr val="C0C0C0">
                  <a:gamma/>
                  <a:shade val="60000"/>
                  <a:invGamma/>
                </a:srgbClr>
              </a:prstShdw>
            </a:effectLst>
          </p:spPr>
          <p:txBody>
            <a:bodyPr wrap="none" lIns="90000" tIns="46800" rIns="90000" bIns="46800" anchor="ctr"/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100" b="1" i="0" u="none" strike="noStrike" kern="0" cap="none" spc="0" normalizeH="0" baseline="0" noProof="0" dirty="0">
                <a:ln>
                  <a:noFill/>
                </a:ln>
                <a:solidFill>
                  <a:srgbClr val="004785"/>
                </a:solidFill>
                <a:effectLst/>
                <a:uLnTx/>
                <a:uFillTx/>
                <a:latin typeface="Arial" charset="0"/>
                <a:ea typeface="HY견고딕" pitchFamily="18" charset="-127"/>
              </a:endParaRPr>
            </a:p>
          </p:txBody>
        </p:sp>
        <p:sp>
          <p:nvSpPr>
            <p:cNvPr id="10" name="Freeform 20"/>
            <p:cNvSpPr>
              <a:spLocks/>
            </p:cNvSpPr>
            <p:nvPr/>
          </p:nvSpPr>
          <p:spPr bwMode="auto">
            <a:xfrm>
              <a:off x="283" y="2512"/>
              <a:ext cx="218" cy="191"/>
            </a:xfrm>
            <a:custGeom>
              <a:avLst/>
              <a:gdLst>
                <a:gd name="T0" fmla="*/ 0 w 648"/>
                <a:gd name="T1" fmla="*/ 0 h 618"/>
                <a:gd name="T2" fmla="*/ 0 w 648"/>
                <a:gd name="T3" fmla="*/ 0 h 618"/>
                <a:gd name="T4" fmla="*/ 0 w 648"/>
                <a:gd name="T5" fmla="*/ 0 h 618"/>
                <a:gd name="T6" fmla="*/ 0 w 648"/>
                <a:gd name="T7" fmla="*/ 0 h 618"/>
                <a:gd name="T8" fmla="*/ 0 w 648"/>
                <a:gd name="T9" fmla="*/ 0 h 618"/>
                <a:gd name="T10" fmla="*/ 0 w 648"/>
                <a:gd name="T11" fmla="*/ 0 h 618"/>
                <a:gd name="T12" fmla="*/ 0 w 648"/>
                <a:gd name="T13" fmla="*/ 0 h 618"/>
                <a:gd name="T14" fmla="*/ 0 w 648"/>
                <a:gd name="T15" fmla="*/ 0 h 618"/>
                <a:gd name="T16" fmla="*/ 0 w 648"/>
                <a:gd name="T17" fmla="*/ 0 h 618"/>
                <a:gd name="T18" fmla="*/ 0 w 648"/>
                <a:gd name="T19" fmla="*/ 0 h 618"/>
                <a:gd name="T20" fmla="*/ 0 w 648"/>
                <a:gd name="T21" fmla="*/ 0 h 618"/>
                <a:gd name="T22" fmla="*/ 0 w 648"/>
                <a:gd name="T23" fmla="*/ 0 h 618"/>
                <a:gd name="T24" fmla="*/ 0 w 648"/>
                <a:gd name="T25" fmla="*/ 0 h 618"/>
                <a:gd name="T26" fmla="*/ 0 w 648"/>
                <a:gd name="T27" fmla="*/ 0 h 618"/>
                <a:gd name="T28" fmla="*/ 0 w 648"/>
                <a:gd name="T29" fmla="*/ 0 h 618"/>
                <a:gd name="T30" fmla="*/ 0 w 648"/>
                <a:gd name="T31" fmla="*/ 0 h 618"/>
                <a:gd name="T32" fmla="*/ 0 w 648"/>
                <a:gd name="T33" fmla="*/ 0 h 61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648" h="618">
                  <a:moveTo>
                    <a:pt x="0" y="374"/>
                  </a:moveTo>
                  <a:lnTo>
                    <a:pt x="88" y="320"/>
                  </a:lnTo>
                  <a:lnTo>
                    <a:pt x="122" y="340"/>
                  </a:lnTo>
                  <a:lnTo>
                    <a:pt x="184" y="452"/>
                  </a:lnTo>
                  <a:lnTo>
                    <a:pt x="278" y="316"/>
                  </a:lnTo>
                  <a:lnTo>
                    <a:pt x="434" y="148"/>
                  </a:lnTo>
                  <a:lnTo>
                    <a:pt x="534" y="60"/>
                  </a:lnTo>
                  <a:lnTo>
                    <a:pt x="632" y="0"/>
                  </a:lnTo>
                  <a:lnTo>
                    <a:pt x="648" y="26"/>
                  </a:lnTo>
                  <a:lnTo>
                    <a:pt x="566" y="98"/>
                  </a:lnTo>
                  <a:lnTo>
                    <a:pt x="448" y="230"/>
                  </a:lnTo>
                  <a:lnTo>
                    <a:pt x="346" y="360"/>
                  </a:lnTo>
                  <a:lnTo>
                    <a:pt x="234" y="554"/>
                  </a:lnTo>
                  <a:lnTo>
                    <a:pt x="144" y="618"/>
                  </a:lnTo>
                  <a:lnTo>
                    <a:pt x="82" y="466"/>
                  </a:lnTo>
                  <a:lnTo>
                    <a:pt x="42" y="404"/>
                  </a:lnTo>
                  <a:lnTo>
                    <a:pt x="0" y="374"/>
                  </a:lnTo>
                  <a:close/>
                </a:path>
              </a:pathLst>
            </a:custGeom>
            <a:solidFill>
              <a:srgbClr val="CC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4785"/>
                </a:solidFill>
                <a:effectLst/>
                <a:uLnTx/>
                <a:uFillTx/>
                <a:latin typeface="Arial" charset="0"/>
                <a:ea typeface="HY견고딕" pitchFamily="18" charset="-127"/>
              </a:endParaRP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1239470" y="1700808"/>
            <a:ext cx="70567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 smtClean="0"/>
              <a:t>60</a:t>
            </a:r>
            <a:r>
              <a:rPr lang="ko-KR" altLang="en-US" sz="1600" b="1" dirty="0" smtClean="0"/>
              <a:t>시간 완료한 후 다음 학기에 교육봉사활동 과목 수강신청 </a:t>
            </a:r>
            <a:endParaRPr lang="ko-KR" altLang="en-US" sz="1600" b="1" dirty="0"/>
          </a:p>
        </p:txBody>
      </p:sp>
      <p:grpSp>
        <p:nvGrpSpPr>
          <p:cNvPr id="12" name="Group 18"/>
          <p:cNvGrpSpPr>
            <a:grpSpLocks/>
          </p:cNvGrpSpPr>
          <p:nvPr/>
        </p:nvGrpSpPr>
        <p:grpSpPr bwMode="auto">
          <a:xfrm>
            <a:off x="899592" y="2677776"/>
            <a:ext cx="274636" cy="249324"/>
            <a:chOff x="255" y="2512"/>
            <a:chExt cx="246" cy="224"/>
          </a:xfrm>
        </p:grpSpPr>
        <p:sp>
          <p:nvSpPr>
            <p:cNvPr id="13" name="Rectangle 19"/>
            <p:cNvSpPr>
              <a:spLocks noChangeArrowheads="1"/>
            </p:cNvSpPr>
            <p:nvPr/>
          </p:nvSpPr>
          <p:spPr bwMode="auto">
            <a:xfrm>
              <a:off x="255" y="2554"/>
              <a:ext cx="185" cy="182"/>
            </a:xfrm>
            <a:prstGeom prst="rect">
              <a:avLst/>
            </a:prstGeom>
            <a:solidFill>
              <a:srgbClr val="FFFFFF"/>
            </a:solidFill>
            <a:ln w="19050" algn="ctr">
              <a:solidFill>
                <a:srgbClr val="C0C0C0"/>
              </a:solidFill>
              <a:miter lim="800000"/>
              <a:headEnd/>
              <a:tailEnd/>
            </a:ln>
            <a:effectLst>
              <a:prstShdw prst="shdw17" dist="17961" dir="2700000">
                <a:srgbClr val="C0C0C0">
                  <a:gamma/>
                  <a:shade val="60000"/>
                  <a:invGamma/>
                </a:srgbClr>
              </a:prstShdw>
            </a:effectLst>
          </p:spPr>
          <p:txBody>
            <a:bodyPr wrap="none" lIns="90000" tIns="46800" rIns="90000" bIns="46800" anchor="ctr"/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100" b="1" i="0" u="none" strike="noStrike" kern="0" cap="none" spc="0" normalizeH="0" baseline="0" noProof="0" dirty="0">
                <a:ln>
                  <a:noFill/>
                </a:ln>
                <a:solidFill>
                  <a:srgbClr val="004785"/>
                </a:solidFill>
                <a:effectLst/>
                <a:uLnTx/>
                <a:uFillTx/>
                <a:latin typeface="Arial" charset="0"/>
                <a:ea typeface="HY견고딕" pitchFamily="18" charset="-127"/>
              </a:endParaRPr>
            </a:p>
          </p:txBody>
        </p:sp>
        <p:sp>
          <p:nvSpPr>
            <p:cNvPr id="14" name="Freeform 20"/>
            <p:cNvSpPr>
              <a:spLocks/>
            </p:cNvSpPr>
            <p:nvPr/>
          </p:nvSpPr>
          <p:spPr bwMode="auto">
            <a:xfrm>
              <a:off x="283" y="2512"/>
              <a:ext cx="218" cy="191"/>
            </a:xfrm>
            <a:custGeom>
              <a:avLst/>
              <a:gdLst>
                <a:gd name="T0" fmla="*/ 0 w 648"/>
                <a:gd name="T1" fmla="*/ 0 h 618"/>
                <a:gd name="T2" fmla="*/ 0 w 648"/>
                <a:gd name="T3" fmla="*/ 0 h 618"/>
                <a:gd name="T4" fmla="*/ 0 w 648"/>
                <a:gd name="T5" fmla="*/ 0 h 618"/>
                <a:gd name="T6" fmla="*/ 0 w 648"/>
                <a:gd name="T7" fmla="*/ 0 h 618"/>
                <a:gd name="T8" fmla="*/ 0 w 648"/>
                <a:gd name="T9" fmla="*/ 0 h 618"/>
                <a:gd name="T10" fmla="*/ 0 w 648"/>
                <a:gd name="T11" fmla="*/ 0 h 618"/>
                <a:gd name="T12" fmla="*/ 0 w 648"/>
                <a:gd name="T13" fmla="*/ 0 h 618"/>
                <a:gd name="T14" fmla="*/ 0 w 648"/>
                <a:gd name="T15" fmla="*/ 0 h 618"/>
                <a:gd name="T16" fmla="*/ 0 w 648"/>
                <a:gd name="T17" fmla="*/ 0 h 618"/>
                <a:gd name="T18" fmla="*/ 0 w 648"/>
                <a:gd name="T19" fmla="*/ 0 h 618"/>
                <a:gd name="T20" fmla="*/ 0 w 648"/>
                <a:gd name="T21" fmla="*/ 0 h 618"/>
                <a:gd name="T22" fmla="*/ 0 w 648"/>
                <a:gd name="T23" fmla="*/ 0 h 618"/>
                <a:gd name="T24" fmla="*/ 0 w 648"/>
                <a:gd name="T25" fmla="*/ 0 h 618"/>
                <a:gd name="T26" fmla="*/ 0 w 648"/>
                <a:gd name="T27" fmla="*/ 0 h 618"/>
                <a:gd name="T28" fmla="*/ 0 w 648"/>
                <a:gd name="T29" fmla="*/ 0 h 618"/>
                <a:gd name="T30" fmla="*/ 0 w 648"/>
                <a:gd name="T31" fmla="*/ 0 h 618"/>
                <a:gd name="T32" fmla="*/ 0 w 648"/>
                <a:gd name="T33" fmla="*/ 0 h 61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648" h="618">
                  <a:moveTo>
                    <a:pt x="0" y="374"/>
                  </a:moveTo>
                  <a:lnTo>
                    <a:pt x="88" y="320"/>
                  </a:lnTo>
                  <a:lnTo>
                    <a:pt x="122" y="340"/>
                  </a:lnTo>
                  <a:lnTo>
                    <a:pt x="184" y="452"/>
                  </a:lnTo>
                  <a:lnTo>
                    <a:pt x="278" y="316"/>
                  </a:lnTo>
                  <a:lnTo>
                    <a:pt x="434" y="148"/>
                  </a:lnTo>
                  <a:lnTo>
                    <a:pt x="534" y="60"/>
                  </a:lnTo>
                  <a:lnTo>
                    <a:pt x="632" y="0"/>
                  </a:lnTo>
                  <a:lnTo>
                    <a:pt x="648" y="26"/>
                  </a:lnTo>
                  <a:lnTo>
                    <a:pt x="566" y="98"/>
                  </a:lnTo>
                  <a:lnTo>
                    <a:pt x="448" y="230"/>
                  </a:lnTo>
                  <a:lnTo>
                    <a:pt x="346" y="360"/>
                  </a:lnTo>
                  <a:lnTo>
                    <a:pt x="234" y="554"/>
                  </a:lnTo>
                  <a:lnTo>
                    <a:pt x="144" y="618"/>
                  </a:lnTo>
                  <a:lnTo>
                    <a:pt x="82" y="466"/>
                  </a:lnTo>
                  <a:lnTo>
                    <a:pt x="42" y="404"/>
                  </a:lnTo>
                  <a:lnTo>
                    <a:pt x="0" y="374"/>
                  </a:lnTo>
                  <a:close/>
                </a:path>
              </a:pathLst>
            </a:custGeom>
            <a:solidFill>
              <a:srgbClr val="CC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4785"/>
                </a:solidFill>
                <a:effectLst/>
                <a:uLnTx/>
                <a:uFillTx/>
                <a:latin typeface="Arial" charset="0"/>
                <a:ea typeface="HY견고딕" pitchFamily="18" charset="-127"/>
              </a:endParaRP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1239470" y="2658398"/>
            <a:ext cx="70567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smtClean="0"/>
              <a:t>확인서 및 </a:t>
            </a:r>
            <a:r>
              <a:rPr lang="ko-KR" altLang="en-US" sz="1600" b="1" dirty="0" err="1" smtClean="0"/>
              <a:t>소감문</a:t>
            </a:r>
            <a:r>
              <a:rPr lang="ko-KR" altLang="en-US" sz="1600" b="1" dirty="0" smtClean="0"/>
              <a:t> 미제출시 성적 </a:t>
            </a:r>
            <a:r>
              <a:rPr lang="en-US" altLang="ko-KR" sz="1600" b="1" dirty="0" smtClean="0"/>
              <a:t>F</a:t>
            </a:r>
            <a:r>
              <a:rPr lang="ko-KR" altLang="en-US" sz="1600" b="1" dirty="0" smtClean="0"/>
              <a:t>처리</a:t>
            </a:r>
            <a:endParaRPr lang="ko-KR" altLang="en-US" sz="1600" b="1" dirty="0"/>
          </a:p>
        </p:txBody>
      </p:sp>
      <p:grpSp>
        <p:nvGrpSpPr>
          <p:cNvPr id="16" name="Group 18"/>
          <p:cNvGrpSpPr>
            <a:grpSpLocks/>
          </p:cNvGrpSpPr>
          <p:nvPr/>
        </p:nvGrpSpPr>
        <p:grpSpPr bwMode="auto">
          <a:xfrm>
            <a:off x="899592" y="3203318"/>
            <a:ext cx="274636" cy="249324"/>
            <a:chOff x="255" y="2512"/>
            <a:chExt cx="246" cy="224"/>
          </a:xfrm>
        </p:grpSpPr>
        <p:sp>
          <p:nvSpPr>
            <p:cNvPr id="17" name="Rectangle 19"/>
            <p:cNvSpPr>
              <a:spLocks noChangeArrowheads="1"/>
            </p:cNvSpPr>
            <p:nvPr/>
          </p:nvSpPr>
          <p:spPr bwMode="auto">
            <a:xfrm>
              <a:off x="255" y="2554"/>
              <a:ext cx="185" cy="182"/>
            </a:xfrm>
            <a:prstGeom prst="rect">
              <a:avLst/>
            </a:prstGeom>
            <a:solidFill>
              <a:srgbClr val="FFFFFF"/>
            </a:solidFill>
            <a:ln w="19050" algn="ctr">
              <a:solidFill>
                <a:srgbClr val="C0C0C0"/>
              </a:solidFill>
              <a:miter lim="800000"/>
              <a:headEnd/>
              <a:tailEnd/>
            </a:ln>
            <a:effectLst>
              <a:prstShdw prst="shdw17" dist="17961" dir="2700000">
                <a:srgbClr val="C0C0C0">
                  <a:gamma/>
                  <a:shade val="60000"/>
                  <a:invGamma/>
                </a:srgbClr>
              </a:prstShdw>
            </a:effectLst>
          </p:spPr>
          <p:txBody>
            <a:bodyPr wrap="none" lIns="90000" tIns="46800" rIns="90000" bIns="46800" anchor="ctr"/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100" b="1" i="0" u="none" strike="noStrike" kern="0" cap="none" spc="0" normalizeH="0" baseline="0" noProof="0" dirty="0">
                <a:ln>
                  <a:noFill/>
                </a:ln>
                <a:solidFill>
                  <a:srgbClr val="004785"/>
                </a:solidFill>
                <a:effectLst/>
                <a:uLnTx/>
                <a:uFillTx/>
                <a:latin typeface="Arial" charset="0"/>
                <a:ea typeface="HY견고딕" pitchFamily="18" charset="-127"/>
              </a:endParaRPr>
            </a:p>
          </p:txBody>
        </p:sp>
        <p:sp>
          <p:nvSpPr>
            <p:cNvPr id="18" name="Freeform 20"/>
            <p:cNvSpPr>
              <a:spLocks/>
            </p:cNvSpPr>
            <p:nvPr/>
          </p:nvSpPr>
          <p:spPr bwMode="auto">
            <a:xfrm>
              <a:off x="283" y="2512"/>
              <a:ext cx="218" cy="191"/>
            </a:xfrm>
            <a:custGeom>
              <a:avLst/>
              <a:gdLst>
                <a:gd name="T0" fmla="*/ 0 w 648"/>
                <a:gd name="T1" fmla="*/ 0 h 618"/>
                <a:gd name="T2" fmla="*/ 0 w 648"/>
                <a:gd name="T3" fmla="*/ 0 h 618"/>
                <a:gd name="T4" fmla="*/ 0 w 648"/>
                <a:gd name="T5" fmla="*/ 0 h 618"/>
                <a:gd name="T6" fmla="*/ 0 w 648"/>
                <a:gd name="T7" fmla="*/ 0 h 618"/>
                <a:gd name="T8" fmla="*/ 0 w 648"/>
                <a:gd name="T9" fmla="*/ 0 h 618"/>
                <a:gd name="T10" fmla="*/ 0 w 648"/>
                <a:gd name="T11" fmla="*/ 0 h 618"/>
                <a:gd name="T12" fmla="*/ 0 w 648"/>
                <a:gd name="T13" fmla="*/ 0 h 618"/>
                <a:gd name="T14" fmla="*/ 0 w 648"/>
                <a:gd name="T15" fmla="*/ 0 h 618"/>
                <a:gd name="T16" fmla="*/ 0 w 648"/>
                <a:gd name="T17" fmla="*/ 0 h 618"/>
                <a:gd name="T18" fmla="*/ 0 w 648"/>
                <a:gd name="T19" fmla="*/ 0 h 618"/>
                <a:gd name="T20" fmla="*/ 0 w 648"/>
                <a:gd name="T21" fmla="*/ 0 h 618"/>
                <a:gd name="T22" fmla="*/ 0 w 648"/>
                <a:gd name="T23" fmla="*/ 0 h 618"/>
                <a:gd name="T24" fmla="*/ 0 w 648"/>
                <a:gd name="T25" fmla="*/ 0 h 618"/>
                <a:gd name="T26" fmla="*/ 0 w 648"/>
                <a:gd name="T27" fmla="*/ 0 h 618"/>
                <a:gd name="T28" fmla="*/ 0 w 648"/>
                <a:gd name="T29" fmla="*/ 0 h 618"/>
                <a:gd name="T30" fmla="*/ 0 w 648"/>
                <a:gd name="T31" fmla="*/ 0 h 618"/>
                <a:gd name="T32" fmla="*/ 0 w 648"/>
                <a:gd name="T33" fmla="*/ 0 h 61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648" h="618">
                  <a:moveTo>
                    <a:pt x="0" y="374"/>
                  </a:moveTo>
                  <a:lnTo>
                    <a:pt x="88" y="320"/>
                  </a:lnTo>
                  <a:lnTo>
                    <a:pt x="122" y="340"/>
                  </a:lnTo>
                  <a:lnTo>
                    <a:pt x="184" y="452"/>
                  </a:lnTo>
                  <a:lnTo>
                    <a:pt x="278" y="316"/>
                  </a:lnTo>
                  <a:lnTo>
                    <a:pt x="434" y="148"/>
                  </a:lnTo>
                  <a:lnTo>
                    <a:pt x="534" y="60"/>
                  </a:lnTo>
                  <a:lnTo>
                    <a:pt x="632" y="0"/>
                  </a:lnTo>
                  <a:lnTo>
                    <a:pt x="648" y="26"/>
                  </a:lnTo>
                  <a:lnTo>
                    <a:pt x="566" y="98"/>
                  </a:lnTo>
                  <a:lnTo>
                    <a:pt x="448" y="230"/>
                  </a:lnTo>
                  <a:lnTo>
                    <a:pt x="346" y="360"/>
                  </a:lnTo>
                  <a:lnTo>
                    <a:pt x="234" y="554"/>
                  </a:lnTo>
                  <a:lnTo>
                    <a:pt x="144" y="618"/>
                  </a:lnTo>
                  <a:lnTo>
                    <a:pt x="82" y="466"/>
                  </a:lnTo>
                  <a:lnTo>
                    <a:pt x="42" y="404"/>
                  </a:lnTo>
                  <a:lnTo>
                    <a:pt x="0" y="374"/>
                  </a:lnTo>
                  <a:close/>
                </a:path>
              </a:pathLst>
            </a:custGeom>
            <a:solidFill>
              <a:srgbClr val="CC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4785"/>
                </a:solidFill>
                <a:effectLst/>
                <a:uLnTx/>
                <a:uFillTx/>
                <a:latin typeface="Arial" charset="0"/>
                <a:ea typeface="HY견고딕" pitchFamily="18" charset="-127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1239470" y="3183940"/>
            <a:ext cx="70567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smtClean="0"/>
              <a:t>식비</a:t>
            </a:r>
            <a:r>
              <a:rPr lang="en-US" altLang="ko-KR" sz="1600" b="1" dirty="0" smtClean="0"/>
              <a:t>, </a:t>
            </a:r>
            <a:r>
              <a:rPr lang="ko-KR" altLang="en-US" sz="1600" b="1" dirty="0" smtClean="0"/>
              <a:t>교통비 이외의 급여를 받는 활동은 교육봉사활동 제외</a:t>
            </a:r>
            <a:endParaRPr lang="ko-KR" altLang="en-US" sz="1600" b="1" dirty="0"/>
          </a:p>
        </p:txBody>
      </p:sp>
      <p:grpSp>
        <p:nvGrpSpPr>
          <p:cNvPr id="20" name="Group 18"/>
          <p:cNvGrpSpPr>
            <a:grpSpLocks/>
          </p:cNvGrpSpPr>
          <p:nvPr/>
        </p:nvGrpSpPr>
        <p:grpSpPr bwMode="auto">
          <a:xfrm>
            <a:off x="899592" y="3757896"/>
            <a:ext cx="274636" cy="249324"/>
            <a:chOff x="255" y="2512"/>
            <a:chExt cx="246" cy="224"/>
          </a:xfrm>
        </p:grpSpPr>
        <p:sp>
          <p:nvSpPr>
            <p:cNvPr id="21" name="Rectangle 19"/>
            <p:cNvSpPr>
              <a:spLocks noChangeArrowheads="1"/>
            </p:cNvSpPr>
            <p:nvPr/>
          </p:nvSpPr>
          <p:spPr bwMode="auto">
            <a:xfrm>
              <a:off x="255" y="2554"/>
              <a:ext cx="185" cy="182"/>
            </a:xfrm>
            <a:prstGeom prst="rect">
              <a:avLst/>
            </a:prstGeom>
            <a:solidFill>
              <a:srgbClr val="FFFFFF"/>
            </a:solidFill>
            <a:ln w="19050" algn="ctr">
              <a:solidFill>
                <a:srgbClr val="C0C0C0"/>
              </a:solidFill>
              <a:miter lim="800000"/>
              <a:headEnd/>
              <a:tailEnd/>
            </a:ln>
            <a:effectLst>
              <a:prstShdw prst="shdw17" dist="17961" dir="2700000">
                <a:srgbClr val="C0C0C0">
                  <a:gamma/>
                  <a:shade val="60000"/>
                  <a:invGamma/>
                </a:srgbClr>
              </a:prstShdw>
            </a:effectLst>
          </p:spPr>
          <p:txBody>
            <a:bodyPr wrap="none" lIns="90000" tIns="46800" rIns="90000" bIns="46800" anchor="ctr"/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100" b="1" i="0" u="none" strike="noStrike" kern="0" cap="none" spc="0" normalizeH="0" baseline="0" noProof="0" dirty="0">
                <a:ln>
                  <a:noFill/>
                </a:ln>
                <a:solidFill>
                  <a:srgbClr val="004785"/>
                </a:solidFill>
                <a:effectLst/>
                <a:uLnTx/>
                <a:uFillTx/>
                <a:latin typeface="Arial" charset="0"/>
                <a:ea typeface="HY견고딕" pitchFamily="18" charset="-127"/>
              </a:endParaRPr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auto">
            <a:xfrm>
              <a:off x="283" y="2512"/>
              <a:ext cx="218" cy="191"/>
            </a:xfrm>
            <a:custGeom>
              <a:avLst/>
              <a:gdLst>
                <a:gd name="T0" fmla="*/ 0 w 648"/>
                <a:gd name="T1" fmla="*/ 0 h 618"/>
                <a:gd name="T2" fmla="*/ 0 w 648"/>
                <a:gd name="T3" fmla="*/ 0 h 618"/>
                <a:gd name="T4" fmla="*/ 0 w 648"/>
                <a:gd name="T5" fmla="*/ 0 h 618"/>
                <a:gd name="T6" fmla="*/ 0 w 648"/>
                <a:gd name="T7" fmla="*/ 0 h 618"/>
                <a:gd name="T8" fmla="*/ 0 w 648"/>
                <a:gd name="T9" fmla="*/ 0 h 618"/>
                <a:gd name="T10" fmla="*/ 0 w 648"/>
                <a:gd name="T11" fmla="*/ 0 h 618"/>
                <a:gd name="T12" fmla="*/ 0 w 648"/>
                <a:gd name="T13" fmla="*/ 0 h 618"/>
                <a:gd name="T14" fmla="*/ 0 w 648"/>
                <a:gd name="T15" fmla="*/ 0 h 618"/>
                <a:gd name="T16" fmla="*/ 0 w 648"/>
                <a:gd name="T17" fmla="*/ 0 h 618"/>
                <a:gd name="T18" fmla="*/ 0 w 648"/>
                <a:gd name="T19" fmla="*/ 0 h 618"/>
                <a:gd name="T20" fmla="*/ 0 w 648"/>
                <a:gd name="T21" fmla="*/ 0 h 618"/>
                <a:gd name="T22" fmla="*/ 0 w 648"/>
                <a:gd name="T23" fmla="*/ 0 h 618"/>
                <a:gd name="T24" fmla="*/ 0 w 648"/>
                <a:gd name="T25" fmla="*/ 0 h 618"/>
                <a:gd name="T26" fmla="*/ 0 w 648"/>
                <a:gd name="T27" fmla="*/ 0 h 618"/>
                <a:gd name="T28" fmla="*/ 0 w 648"/>
                <a:gd name="T29" fmla="*/ 0 h 618"/>
                <a:gd name="T30" fmla="*/ 0 w 648"/>
                <a:gd name="T31" fmla="*/ 0 h 618"/>
                <a:gd name="T32" fmla="*/ 0 w 648"/>
                <a:gd name="T33" fmla="*/ 0 h 61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648" h="618">
                  <a:moveTo>
                    <a:pt x="0" y="374"/>
                  </a:moveTo>
                  <a:lnTo>
                    <a:pt x="88" y="320"/>
                  </a:lnTo>
                  <a:lnTo>
                    <a:pt x="122" y="340"/>
                  </a:lnTo>
                  <a:lnTo>
                    <a:pt x="184" y="452"/>
                  </a:lnTo>
                  <a:lnTo>
                    <a:pt x="278" y="316"/>
                  </a:lnTo>
                  <a:lnTo>
                    <a:pt x="434" y="148"/>
                  </a:lnTo>
                  <a:lnTo>
                    <a:pt x="534" y="60"/>
                  </a:lnTo>
                  <a:lnTo>
                    <a:pt x="632" y="0"/>
                  </a:lnTo>
                  <a:lnTo>
                    <a:pt x="648" y="26"/>
                  </a:lnTo>
                  <a:lnTo>
                    <a:pt x="566" y="98"/>
                  </a:lnTo>
                  <a:lnTo>
                    <a:pt x="448" y="230"/>
                  </a:lnTo>
                  <a:lnTo>
                    <a:pt x="346" y="360"/>
                  </a:lnTo>
                  <a:lnTo>
                    <a:pt x="234" y="554"/>
                  </a:lnTo>
                  <a:lnTo>
                    <a:pt x="144" y="618"/>
                  </a:lnTo>
                  <a:lnTo>
                    <a:pt x="82" y="466"/>
                  </a:lnTo>
                  <a:lnTo>
                    <a:pt x="42" y="404"/>
                  </a:lnTo>
                  <a:lnTo>
                    <a:pt x="0" y="374"/>
                  </a:lnTo>
                  <a:close/>
                </a:path>
              </a:pathLst>
            </a:custGeom>
            <a:solidFill>
              <a:srgbClr val="CC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4785"/>
                </a:solidFill>
                <a:effectLst/>
                <a:uLnTx/>
                <a:uFillTx/>
                <a:latin typeface="Arial" charset="0"/>
                <a:ea typeface="HY견고딕" pitchFamily="18" charset="-127"/>
              </a:endParaRPr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1239470" y="3738518"/>
            <a:ext cx="70567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 smtClean="0"/>
              <a:t>1</a:t>
            </a:r>
            <a:r>
              <a:rPr lang="ko-KR" altLang="en-US" sz="1600" b="1" dirty="0" smtClean="0"/>
              <a:t>일 최대 </a:t>
            </a:r>
            <a:r>
              <a:rPr lang="en-US" altLang="ko-KR" sz="1600" b="1" dirty="0" smtClean="0"/>
              <a:t>8</a:t>
            </a:r>
            <a:r>
              <a:rPr lang="ko-KR" altLang="en-US" sz="1600" b="1" dirty="0" smtClean="0"/>
              <a:t>시간까지 인정</a:t>
            </a:r>
            <a:endParaRPr lang="ko-KR" altLang="en-US" sz="1600" b="1" dirty="0"/>
          </a:p>
        </p:txBody>
      </p:sp>
      <p:grpSp>
        <p:nvGrpSpPr>
          <p:cNvPr id="24" name="Group 18"/>
          <p:cNvGrpSpPr>
            <a:grpSpLocks/>
          </p:cNvGrpSpPr>
          <p:nvPr/>
        </p:nvGrpSpPr>
        <p:grpSpPr bwMode="auto">
          <a:xfrm>
            <a:off x="899592" y="4312474"/>
            <a:ext cx="274636" cy="249324"/>
            <a:chOff x="255" y="2512"/>
            <a:chExt cx="246" cy="224"/>
          </a:xfrm>
        </p:grpSpPr>
        <p:sp>
          <p:nvSpPr>
            <p:cNvPr id="25" name="Rectangle 19"/>
            <p:cNvSpPr>
              <a:spLocks noChangeArrowheads="1"/>
            </p:cNvSpPr>
            <p:nvPr/>
          </p:nvSpPr>
          <p:spPr bwMode="auto">
            <a:xfrm>
              <a:off x="255" y="2554"/>
              <a:ext cx="185" cy="182"/>
            </a:xfrm>
            <a:prstGeom prst="rect">
              <a:avLst/>
            </a:prstGeom>
            <a:solidFill>
              <a:srgbClr val="FFFFFF"/>
            </a:solidFill>
            <a:ln w="19050" algn="ctr">
              <a:solidFill>
                <a:srgbClr val="C0C0C0"/>
              </a:solidFill>
              <a:miter lim="800000"/>
              <a:headEnd/>
              <a:tailEnd/>
            </a:ln>
            <a:effectLst>
              <a:prstShdw prst="shdw17" dist="17961" dir="2700000">
                <a:srgbClr val="C0C0C0">
                  <a:gamma/>
                  <a:shade val="60000"/>
                  <a:invGamma/>
                </a:srgbClr>
              </a:prstShdw>
            </a:effectLst>
          </p:spPr>
          <p:txBody>
            <a:bodyPr wrap="none" lIns="90000" tIns="46800" rIns="90000" bIns="46800" anchor="ctr"/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100" b="1" i="0" u="none" strike="noStrike" kern="0" cap="none" spc="0" normalizeH="0" baseline="0" noProof="0" dirty="0">
                <a:ln>
                  <a:noFill/>
                </a:ln>
                <a:solidFill>
                  <a:srgbClr val="004785"/>
                </a:solidFill>
                <a:effectLst/>
                <a:uLnTx/>
                <a:uFillTx/>
                <a:latin typeface="Arial" charset="0"/>
                <a:ea typeface="HY견고딕" pitchFamily="18" charset="-127"/>
              </a:endParaRPr>
            </a:p>
          </p:txBody>
        </p:sp>
        <p:sp>
          <p:nvSpPr>
            <p:cNvPr id="26" name="Freeform 20"/>
            <p:cNvSpPr>
              <a:spLocks/>
            </p:cNvSpPr>
            <p:nvPr/>
          </p:nvSpPr>
          <p:spPr bwMode="auto">
            <a:xfrm>
              <a:off x="283" y="2512"/>
              <a:ext cx="218" cy="191"/>
            </a:xfrm>
            <a:custGeom>
              <a:avLst/>
              <a:gdLst>
                <a:gd name="T0" fmla="*/ 0 w 648"/>
                <a:gd name="T1" fmla="*/ 0 h 618"/>
                <a:gd name="T2" fmla="*/ 0 w 648"/>
                <a:gd name="T3" fmla="*/ 0 h 618"/>
                <a:gd name="T4" fmla="*/ 0 w 648"/>
                <a:gd name="T5" fmla="*/ 0 h 618"/>
                <a:gd name="T6" fmla="*/ 0 w 648"/>
                <a:gd name="T7" fmla="*/ 0 h 618"/>
                <a:gd name="T8" fmla="*/ 0 w 648"/>
                <a:gd name="T9" fmla="*/ 0 h 618"/>
                <a:gd name="T10" fmla="*/ 0 w 648"/>
                <a:gd name="T11" fmla="*/ 0 h 618"/>
                <a:gd name="T12" fmla="*/ 0 w 648"/>
                <a:gd name="T13" fmla="*/ 0 h 618"/>
                <a:gd name="T14" fmla="*/ 0 w 648"/>
                <a:gd name="T15" fmla="*/ 0 h 618"/>
                <a:gd name="T16" fmla="*/ 0 w 648"/>
                <a:gd name="T17" fmla="*/ 0 h 618"/>
                <a:gd name="T18" fmla="*/ 0 w 648"/>
                <a:gd name="T19" fmla="*/ 0 h 618"/>
                <a:gd name="T20" fmla="*/ 0 w 648"/>
                <a:gd name="T21" fmla="*/ 0 h 618"/>
                <a:gd name="T22" fmla="*/ 0 w 648"/>
                <a:gd name="T23" fmla="*/ 0 h 618"/>
                <a:gd name="T24" fmla="*/ 0 w 648"/>
                <a:gd name="T25" fmla="*/ 0 h 618"/>
                <a:gd name="T26" fmla="*/ 0 w 648"/>
                <a:gd name="T27" fmla="*/ 0 h 618"/>
                <a:gd name="T28" fmla="*/ 0 w 648"/>
                <a:gd name="T29" fmla="*/ 0 h 618"/>
                <a:gd name="T30" fmla="*/ 0 w 648"/>
                <a:gd name="T31" fmla="*/ 0 h 618"/>
                <a:gd name="T32" fmla="*/ 0 w 648"/>
                <a:gd name="T33" fmla="*/ 0 h 61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648" h="618">
                  <a:moveTo>
                    <a:pt x="0" y="374"/>
                  </a:moveTo>
                  <a:lnTo>
                    <a:pt x="88" y="320"/>
                  </a:lnTo>
                  <a:lnTo>
                    <a:pt x="122" y="340"/>
                  </a:lnTo>
                  <a:lnTo>
                    <a:pt x="184" y="452"/>
                  </a:lnTo>
                  <a:lnTo>
                    <a:pt x="278" y="316"/>
                  </a:lnTo>
                  <a:lnTo>
                    <a:pt x="434" y="148"/>
                  </a:lnTo>
                  <a:lnTo>
                    <a:pt x="534" y="60"/>
                  </a:lnTo>
                  <a:lnTo>
                    <a:pt x="632" y="0"/>
                  </a:lnTo>
                  <a:lnTo>
                    <a:pt x="648" y="26"/>
                  </a:lnTo>
                  <a:lnTo>
                    <a:pt x="566" y="98"/>
                  </a:lnTo>
                  <a:lnTo>
                    <a:pt x="448" y="230"/>
                  </a:lnTo>
                  <a:lnTo>
                    <a:pt x="346" y="360"/>
                  </a:lnTo>
                  <a:lnTo>
                    <a:pt x="234" y="554"/>
                  </a:lnTo>
                  <a:lnTo>
                    <a:pt x="144" y="618"/>
                  </a:lnTo>
                  <a:lnTo>
                    <a:pt x="82" y="466"/>
                  </a:lnTo>
                  <a:lnTo>
                    <a:pt x="42" y="404"/>
                  </a:lnTo>
                  <a:lnTo>
                    <a:pt x="0" y="374"/>
                  </a:lnTo>
                  <a:close/>
                </a:path>
              </a:pathLst>
            </a:custGeom>
            <a:solidFill>
              <a:srgbClr val="CC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4785"/>
                </a:solidFill>
                <a:effectLst/>
                <a:uLnTx/>
                <a:uFillTx/>
                <a:latin typeface="Arial" charset="0"/>
                <a:ea typeface="HY견고딕" pitchFamily="18" charset="-127"/>
              </a:endParaRPr>
            </a:p>
          </p:txBody>
        </p:sp>
      </p:grpSp>
      <p:sp>
        <p:nvSpPr>
          <p:cNvPr id="27" name="TextBox 26"/>
          <p:cNvSpPr txBox="1"/>
          <p:nvPr/>
        </p:nvSpPr>
        <p:spPr>
          <a:xfrm>
            <a:off x="1239470" y="4293096"/>
            <a:ext cx="70567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smtClean="0"/>
              <a:t>사회봉사 교과목과 중복 인정 불가</a:t>
            </a:r>
            <a:endParaRPr lang="ko-KR" altLang="en-US" sz="1600" b="1" dirty="0"/>
          </a:p>
        </p:txBody>
      </p:sp>
      <p:grpSp>
        <p:nvGrpSpPr>
          <p:cNvPr id="28" name="Group 18"/>
          <p:cNvGrpSpPr>
            <a:grpSpLocks/>
          </p:cNvGrpSpPr>
          <p:nvPr/>
        </p:nvGrpSpPr>
        <p:grpSpPr bwMode="auto">
          <a:xfrm>
            <a:off x="899592" y="4888538"/>
            <a:ext cx="274636" cy="249324"/>
            <a:chOff x="255" y="2512"/>
            <a:chExt cx="246" cy="224"/>
          </a:xfrm>
        </p:grpSpPr>
        <p:sp>
          <p:nvSpPr>
            <p:cNvPr id="29" name="Rectangle 19"/>
            <p:cNvSpPr>
              <a:spLocks noChangeArrowheads="1"/>
            </p:cNvSpPr>
            <p:nvPr/>
          </p:nvSpPr>
          <p:spPr bwMode="auto">
            <a:xfrm>
              <a:off x="255" y="2554"/>
              <a:ext cx="185" cy="182"/>
            </a:xfrm>
            <a:prstGeom prst="rect">
              <a:avLst/>
            </a:prstGeom>
            <a:solidFill>
              <a:srgbClr val="FFFFFF"/>
            </a:solidFill>
            <a:ln w="19050" algn="ctr">
              <a:solidFill>
                <a:srgbClr val="C0C0C0"/>
              </a:solidFill>
              <a:miter lim="800000"/>
              <a:headEnd/>
              <a:tailEnd/>
            </a:ln>
            <a:effectLst>
              <a:prstShdw prst="shdw17" dist="17961" dir="2700000">
                <a:srgbClr val="C0C0C0">
                  <a:gamma/>
                  <a:shade val="60000"/>
                  <a:invGamma/>
                </a:srgbClr>
              </a:prstShdw>
            </a:effectLst>
          </p:spPr>
          <p:txBody>
            <a:bodyPr wrap="none" lIns="90000" tIns="46800" rIns="90000" bIns="46800" anchor="ctr"/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100" b="1" i="0" u="none" strike="noStrike" kern="0" cap="none" spc="0" normalizeH="0" baseline="0" noProof="0" dirty="0">
                <a:ln>
                  <a:noFill/>
                </a:ln>
                <a:solidFill>
                  <a:srgbClr val="004785"/>
                </a:solidFill>
                <a:effectLst/>
                <a:uLnTx/>
                <a:uFillTx/>
                <a:latin typeface="Arial" charset="0"/>
                <a:ea typeface="HY견고딕" pitchFamily="18" charset="-127"/>
              </a:endParaRPr>
            </a:p>
          </p:txBody>
        </p:sp>
        <p:sp>
          <p:nvSpPr>
            <p:cNvPr id="30" name="Freeform 20"/>
            <p:cNvSpPr>
              <a:spLocks/>
            </p:cNvSpPr>
            <p:nvPr/>
          </p:nvSpPr>
          <p:spPr bwMode="auto">
            <a:xfrm>
              <a:off x="283" y="2512"/>
              <a:ext cx="218" cy="191"/>
            </a:xfrm>
            <a:custGeom>
              <a:avLst/>
              <a:gdLst>
                <a:gd name="T0" fmla="*/ 0 w 648"/>
                <a:gd name="T1" fmla="*/ 0 h 618"/>
                <a:gd name="T2" fmla="*/ 0 w 648"/>
                <a:gd name="T3" fmla="*/ 0 h 618"/>
                <a:gd name="T4" fmla="*/ 0 w 648"/>
                <a:gd name="T5" fmla="*/ 0 h 618"/>
                <a:gd name="T6" fmla="*/ 0 w 648"/>
                <a:gd name="T7" fmla="*/ 0 h 618"/>
                <a:gd name="T8" fmla="*/ 0 w 648"/>
                <a:gd name="T9" fmla="*/ 0 h 618"/>
                <a:gd name="T10" fmla="*/ 0 w 648"/>
                <a:gd name="T11" fmla="*/ 0 h 618"/>
                <a:gd name="T12" fmla="*/ 0 w 648"/>
                <a:gd name="T13" fmla="*/ 0 h 618"/>
                <a:gd name="T14" fmla="*/ 0 w 648"/>
                <a:gd name="T15" fmla="*/ 0 h 618"/>
                <a:gd name="T16" fmla="*/ 0 w 648"/>
                <a:gd name="T17" fmla="*/ 0 h 618"/>
                <a:gd name="T18" fmla="*/ 0 w 648"/>
                <a:gd name="T19" fmla="*/ 0 h 618"/>
                <a:gd name="T20" fmla="*/ 0 w 648"/>
                <a:gd name="T21" fmla="*/ 0 h 618"/>
                <a:gd name="T22" fmla="*/ 0 w 648"/>
                <a:gd name="T23" fmla="*/ 0 h 618"/>
                <a:gd name="T24" fmla="*/ 0 w 648"/>
                <a:gd name="T25" fmla="*/ 0 h 618"/>
                <a:gd name="T26" fmla="*/ 0 w 648"/>
                <a:gd name="T27" fmla="*/ 0 h 618"/>
                <a:gd name="T28" fmla="*/ 0 w 648"/>
                <a:gd name="T29" fmla="*/ 0 h 618"/>
                <a:gd name="T30" fmla="*/ 0 w 648"/>
                <a:gd name="T31" fmla="*/ 0 h 618"/>
                <a:gd name="T32" fmla="*/ 0 w 648"/>
                <a:gd name="T33" fmla="*/ 0 h 61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648" h="618">
                  <a:moveTo>
                    <a:pt x="0" y="374"/>
                  </a:moveTo>
                  <a:lnTo>
                    <a:pt x="88" y="320"/>
                  </a:lnTo>
                  <a:lnTo>
                    <a:pt x="122" y="340"/>
                  </a:lnTo>
                  <a:lnTo>
                    <a:pt x="184" y="452"/>
                  </a:lnTo>
                  <a:lnTo>
                    <a:pt x="278" y="316"/>
                  </a:lnTo>
                  <a:lnTo>
                    <a:pt x="434" y="148"/>
                  </a:lnTo>
                  <a:lnTo>
                    <a:pt x="534" y="60"/>
                  </a:lnTo>
                  <a:lnTo>
                    <a:pt x="632" y="0"/>
                  </a:lnTo>
                  <a:lnTo>
                    <a:pt x="648" y="26"/>
                  </a:lnTo>
                  <a:lnTo>
                    <a:pt x="566" y="98"/>
                  </a:lnTo>
                  <a:lnTo>
                    <a:pt x="448" y="230"/>
                  </a:lnTo>
                  <a:lnTo>
                    <a:pt x="346" y="360"/>
                  </a:lnTo>
                  <a:lnTo>
                    <a:pt x="234" y="554"/>
                  </a:lnTo>
                  <a:lnTo>
                    <a:pt x="144" y="618"/>
                  </a:lnTo>
                  <a:lnTo>
                    <a:pt x="82" y="466"/>
                  </a:lnTo>
                  <a:lnTo>
                    <a:pt x="42" y="404"/>
                  </a:lnTo>
                  <a:lnTo>
                    <a:pt x="0" y="374"/>
                  </a:lnTo>
                  <a:close/>
                </a:path>
              </a:pathLst>
            </a:custGeom>
            <a:solidFill>
              <a:srgbClr val="CC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4785"/>
                </a:solidFill>
                <a:effectLst/>
                <a:uLnTx/>
                <a:uFillTx/>
                <a:latin typeface="Arial" charset="0"/>
                <a:ea typeface="HY견고딕" pitchFamily="18" charset="-127"/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1239470" y="4869160"/>
            <a:ext cx="70567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smtClean="0"/>
              <a:t>취득 희망 교사자격증 전공분야와 지도 교과목 불일치 무관</a:t>
            </a:r>
            <a:endParaRPr lang="ko-KR" altLang="en-US" sz="1600" b="1" dirty="0"/>
          </a:p>
        </p:txBody>
      </p:sp>
      <p:sp>
        <p:nvSpPr>
          <p:cNvPr id="32" name="TextBox 31"/>
          <p:cNvSpPr txBox="1"/>
          <p:nvPr/>
        </p:nvSpPr>
        <p:spPr>
          <a:xfrm>
            <a:off x="1198542" y="1988840"/>
            <a:ext cx="668582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100" b="1" dirty="0" smtClean="0"/>
              <a:t>교육봉사활동 완료 전 </a:t>
            </a:r>
            <a:r>
              <a:rPr lang="ko-KR" altLang="en-US" sz="1100" b="1" dirty="0" err="1" smtClean="0"/>
              <a:t>수강신청할</a:t>
            </a:r>
            <a:r>
              <a:rPr lang="ko-KR" altLang="en-US" sz="1100" b="1" dirty="0" smtClean="0"/>
              <a:t> 경우</a:t>
            </a:r>
            <a:r>
              <a:rPr lang="en-US" altLang="ko-KR" sz="1100" b="1" dirty="0" smtClean="0"/>
              <a:t>, </a:t>
            </a:r>
            <a:r>
              <a:rPr lang="ko-KR" altLang="en-US" sz="1100" b="1" dirty="0" smtClean="0"/>
              <a:t>학기 종료 이전 교육봉사활동이 종료되지 않아 성적 </a:t>
            </a:r>
            <a:r>
              <a:rPr lang="en-US" altLang="ko-KR" sz="1100" b="1" dirty="0" smtClean="0"/>
              <a:t>“F”</a:t>
            </a:r>
            <a:r>
              <a:rPr lang="ko-KR" altLang="en-US" sz="1100" b="1" dirty="0" smtClean="0"/>
              <a:t>처리될 수 있음에 유의</a:t>
            </a:r>
            <a:endParaRPr lang="ko-KR" altLang="en-US" sz="1100" b="1" dirty="0"/>
          </a:p>
        </p:txBody>
      </p:sp>
      <p:grpSp>
        <p:nvGrpSpPr>
          <p:cNvPr id="33" name="Group 18"/>
          <p:cNvGrpSpPr>
            <a:grpSpLocks/>
          </p:cNvGrpSpPr>
          <p:nvPr/>
        </p:nvGrpSpPr>
        <p:grpSpPr bwMode="auto">
          <a:xfrm>
            <a:off x="900902" y="5445272"/>
            <a:ext cx="274636" cy="249324"/>
            <a:chOff x="255" y="2512"/>
            <a:chExt cx="246" cy="224"/>
          </a:xfrm>
        </p:grpSpPr>
        <p:sp>
          <p:nvSpPr>
            <p:cNvPr id="34" name="Rectangle 19"/>
            <p:cNvSpPr>
              <a:spLocks noChangeArrowheads="1"/>
            </p:cNvSpPr>
            <p:nvPr/>
          </p:nvSpPr>
          <p:spPr bwMode="auto">
            <a:xfrm>
              <a:off x="255" y="2554"/>
              <a:ext cx="185" cy="182"/>
            </a:xfrm>
            <a:prstGeom prst="rect">
              <a:avLst/>
            </a:prstGeom>
            <a:solidFill>
              <a:srgbClr val="FFFFFF"/>
            </a:solidFill>
            <a:ln w="19050" algn="ctr">
              <a:solidFill>
                <a:srgbClr val="C0C0C0"/>
              </a:solidFill>
              <a:miter lim="800000"/>
              <a:headEnd/>
              <a:tailEnd/>
            </a:ln>
            <a:effectLst>
              <a:prstShdw prst="shdw17" dist="17961" dir="2700000">
                <a:srgbClr val="C0C0C0">
                  <a:gamma/>
                  <a:shade val="60000"/>
                  <a:invGamma/>
                </a:srgbClr>
              </a:prstShdw>
            </a:effectLst>
          </p:spPr>
          <p:txBody>
            <a:bodyPr wrap="none" lIns="90000" tIns="46800" rIns="90000" bIns="46800" anchor="ctr"/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100" b="1" i="0" u="none" strike="noStrike" kern="0" cap="none" spc="0" normalizeH="0" baseline="0" noProof="0" dirty="0">
                <a:ln>
                  <a:noFill/>
                </a:ln>
                <a:solidFill>
                  <a:srgbClr val="004785"/>
                </a:solidFill>
                <a:effectLst/>
                <a:uLnTx/>
                <a:uFillTx/>
                <a:latin typeface="Arial" charset="0"/>
                <a:ea typeface="HY견고딕" pitchFamily="18" charset="-127"/>
              </a:endParaRPr>
            </a:p>
          </p:txBody>
        </p:sp>
        <p:sp>
          <p:nvSpPr>
            <p:cNvPr id="35" name="Freeform 20"/>
            <p:cNvSpPr>
              <a:spLocks/>
            </p:cNvSpPr>
            <p:nvPr/>
          </p:nvSpPr>
          <p:spPr bwMode="auto">
            <a:xfrm>
              <a:off x="283" y="2512"/>
              <a:ext cx="218" cy="191"/>
            </a:xfrm>
            <a:custGeom>
              <a:avLst/>
              <a:gdLst>
                <a:gd name="T0" fmla="*/ 0 w 648"/>
                <a:gd name="T1" fmla="*/ 0 h 618"/>
                <a:gd name="T2" fmla="*/ 0 w 648"/>
                <a:gd name="T3" fmla="*/ 0 h 618"/>
                <a:gd name="T4" fmla="*/ 0 w 648"/>
                <a:gd name="T5" fmla="*/ 0 h 618"/>
                <a:gd name="T6" fmla="*/ 0 w 648"/>
                <a:gd name="T7" fmla="*/ 0 h 618"/>
                <a:gd name="T8" fmla="*/ 0 w 648"/>
                <a:gd name="T9" fmla="*/ 0 h 618"/>
                <a:gd name="T10" fmla="*/ 0 w 648"/>
                <a:gd name="T11" fmla="*/ 0 h 618"/>
                <a:gd name="T12" fmla="*/ 0 w 648"/>
                <a:gd name="T13" fmla="*/ 0 h 618"/>
                <a:gd name="T14" fmla="*/ 0 w 648"/>
                <a:gd name="T15" fmla="*/ 0 h 618"/>
                <a:gd name="T16" fmla="*/ 0 w 648"/>
                <a:gd name="T17" fmla="*/ 0 h 618"/>
                <a:gd name="T18" fmla="*/ 0 w 648"/>
                <a:gd name="T19" fmla="*/ 0 h 618"/>
                <a:gd name="T20" fmla="*/ 0 w 648"/>
                <a:gd name="T21" fmla="*/ 0 h 618"/>
                <a:gd name="T22" fmla="*/ 0 w 648"/>
                <a:gd name="T23" fmla="*/ 0 h 618"/>
                <a:gd name="T24" fmla="*/ 0 w 648"/>
                <a:gd name="T25" fmla="*/ 0 h 618"/>
                <a:gd name="T26" fmla="*/ 0 w 648"/>
                <a:gd name="T27" fmla="*/ 0 h 618"/>
                <a:gd name="T28" fmla="*/ 0 w 648"/>
                <a:gd name="T29" fmla="*/ 0 h 618"/>
                <a:gd name="T30" fmla="*/ 0 w 648"/>
                <a:gd name="T31" fmla="*/ 0 h 618"/>
                <a:gd name="T32" fmla="*/ 0 w 648"/>
                <a:gd name="T33" fmla="*/ 0 h 61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648" h="618">
                  <a:moveTo>
                    <a:pt x="0" y="374"/>
                  </a:moveTo>
                  <a:lnTo>
                    <a:pt x="88" y="320"/>
                  </a:lnTo>
                  <a:lnTo>
                    <a:pt x="122" y="340"/>
                  </a:lnTo>
                  <a:lnTo>
                    <a:pt x="184" y="452"/>
                  </a:lnTo>
                  <a:lnTo>
                    <a:pt x="278" y="316"/>
                  </a:lnTo>
                  <a:lnTo>
                    <a:pt x="434" y="148"/>
                  </a:lnTo>
                  <a:lnTo>
                    <a:pt x="534" y="60"/>
                  </a:lnTo>
                  <a:lnTo>
                    <a:pt x="632" y="0"/>
                  </a:lnTo>
                  <a:lnTo>
                    <a:pt x="648" y="26"/>
                  </a:lnTo>
                  <a:lnTo>
                    <a:pt x="566" y="98"/>
                  </a:lnTo>
                  <a:lnTo>
                    <a:pt x="448" y="230"/>
                  </a:lnTo>
                  <a:lnTo>
                    <a:pt x="346" y="360"/>
                  </a:lnTo>
                  <a:lnTo>
                    <a:pt x="234" y="554"/>
                  </a:lnTo>
                  <a:lnTo>
                    <a:pt x="144" y="618"/>
                  </a:lnTo>
                  <a:lnTo>
                    <a:pt x="82" y="466"/>
                  </a:lnTo>
                  <a:lnTo>
                    <a:pt x="42" y="404"/>
                  </a:lnTo>
                  <a:lnTo>
                    <a:pt x="0" y="374"/>
                  </a:lnTo>
                  <a:close/>
                </a:path>
              </a:pathLst>
            </a:custGeom>
            <a:solidFill>
              <a:srgbClr val="CC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4785"/>
                </a:solidFill>
                <a:effectLst/>
                <a:uLnTx/>
                <a:uFillTx/>
                <a:latin typeface="Arial" charset="0"/>
                <a:ea typeface="HY견고딕" pitchFamily="18" charset="-127"/>
              </a:endParaRPr>
            </a:p>
          </p:txBody>
        </p:sp>
      </p:grpSp>
      <p:sp>
        <p:nvSpPr>
          <p:cNvPr id="36" name="TextBox 35"/>
          <p:cNvSpPr txBox="1"/>
          <p:nvPr/>
        </p:nvSpPr>
        <p:spPr>
          <a:xfrm>
            <a:off x="1240780" y="5425894"/>
            <a:ext cx="70567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smtClean="0"/>
              <a:t>공공기관의 장이 인정하는 비영리 기관인지 확인방법</a:t>
            </a:r>
            <a:endParaRPr lang="ko-KR" altLang="en-US" sz="1600" b="1" dirty="0"/>
          </a:p>
        </p:txBody>
      </p:sp>
      <p:sp>
        <p:nvSpPr>
          <p:cNvPr id="37" name="TextBox 36"/>
          <p:cNvSpPr txBox="1"/>
          <p:nvPr/>
        </p:nvSpPr>
        <p:spPr>
          <a:xfrm>
            <a:off x="1204243" y="5804035"/>
            <a:ext cx="6685826" cy="313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100" b="1" dirty="0" smtClean="0"/>
              <a:t>아동복지시설신고증</a:t>
            </a:r>
            <a:r>
              <a:rPr lang="en-US" altLang="ko-KR" sz="1100" b="1" dirty="0" smtClean="0"/>
              <a:t>, </a:t>
            </a:r>
            <a:r>
              <a:rPr lang="ko-KR" altLang="en-US" sz="1100" b="1" dirty="0" smtClean="0"/>
              <a:t>사회복지시설신고증 소지 여부를 기관에 직접 </a:t>
            </a:r>
            <a:r>
              <a:rPr lang="ko-KR" altLang="en-US" sz="1100" b="1" dirty="0"/>
              <a:t>문</a:t>
            </a:r>
            <a:r>
              <a:rPr lang="ko-KR" altLang="en-US" sz="1100" b="1" dirty="0" smtClean="0"/>
              <a:t>의하여 확인</a:t>
            </a:r>
            <a:endParaRPr lang="ko-KR" altLang="en-US" sz="1100" b="1" dirty="0"/>
          </a:p>
        </p:txBody>
      </p:sp>
    </p:spTree>
    <p:extLst>
      <p:ext uri="{BB962C8B-B14F-4D97-AF65-F5344CB8AC3E}">
        <p14:creationId xmlns:p14="http://schemas.microsoft.com/office/powerpoint/2010/main" val="1932205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23712"/>
            <a:ext cx="1490475" cy="124968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6444208" y="6453336"/>
            <a:ext cx="2232248" cy="2169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90000"/>
              </a:lnSpc>
            </a:pPr>
            <a:r>
              <a:rPr lang="ko-KR" altLang="en-US" sz="900" b="1" spc="-150" dirty="0" smtClean="0">
                <a:solidFill>
                  <a:schemeClr val="bg1"/>
                </a:solidFill>
              </a:rPr>
              <a:t>교직과정안내</a:t>
            </a:r>
            <a:endParaRPr lang="en-US" altLang="ko-KR" sz="900" b="1" spc="-150" dirty="0">
              <a:solidFill>
                <a:schemeClr val="bg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2699792" y="1102432"/>
            <a:ext cx="4392488" cy="792088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solidFill>
                  <a:schemeClr val="tx1"/>
                </a:solidFill>
              </a:rPr>
              <a:t>사범대학 무시험검정 합격기준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2699792" y="2254560"/>
            <a:ext cx="4392488" cy="792088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solidFill>
                  <a:schemeClr val="tx1"/>
                </a:solidFill>
              </a:rPr>
              <a:t>교육실습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2691925" y="3393700"/>
            <a:ext cx="4392488" cy="792088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solidFill>
                  <a:schemeClr val="tx1"/>
                </a:solidFill>
              </a:rPr>
              <a:t>교육봉사활동</a:t>
            </a:r>
          </a:p>
        </p:txBody>
      </p:sp>
      <p:sp>
        <p:nvSpPr>
          <p:cNvPr id="19" name="직사각형 18"/>
          <p:cNvSpPr/>
          <p:nvPr/>
        </p:nvSpPr>
        <p:spPr>
          <a:xfrm>
            <a:off x="2691925" y="4558816"/>
            <a:ext cx="4392488" cy="792088"/>
          </a:xfrm>
          <a:prstGeom prst="rect">
            <a:avLst/>
          </a:prstGeom>
          <a:solidFill>
            <a:schemeClr val="bg1">
              <a:lumMod val="50000"/>
            </a:schemeClr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>
                <a:solidFill>
                  <a:schemeClr val="bg1"/>
                </a:solidFill>
              </a:rPr>
              <a:t>기타사항</a:t>
            </a:r>
          </a:p>
        </p:txBody>
      </p:sp>
    </p:spTree>
    <p:extLst>
      <p:ext uri="{BB962C8B-B14F-4D97-AF65-F5344CB8AC3E}">
        <p14:creationId xmlns:p14="http://schemas.microsoft.com/office/powerpoint/2010/main" val="3576404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516216" y="6453336"/>
            <a:ext cx="2232248" cy="2231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850" spc="20" dirty="0" smtClean="0">
                <a:solidFill>
                  <a:srgbClr val="004989"/>
                </a:solidFill>
              </a:rPr>
              <a:t>교직과정 안내</a:t>
            </a:r>
            <a:endParaRPr lang="ko-KR" altLang="en-US" sz="850" spc="20" dirty="0">
              <a:solidFill>
                <a:srgbClr val="004989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9552" y="332656"/>
            <a:ext cx="4176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spc="-150" dirty="0" smtClean="0">
                <a:solidFill>
                  <a:srgbClr val="004989"/>
                </a:solidFill>
              </a:rPr>
              <a:t>교직 </a:t>
            </a:r>
            <a:r>
              <a:rPr lang="ko-KR" altLang="en-US" sz="2400" b="1" spc="-150" dirty="0" err="1" smtClean="0">
                <a:solidFill>
                  <a:srgbClr val="004989"/>
                </a:solidFill>
              </a:rPr>
              <a:t>다중전공</a:t>
            </a:r>
            <a:endParaRPr lang="en-US" altLang="ko-KR" sz="2400" b="1" spc="-150" dirty="0" smtClean="0">
              <a:solidFill>
                <a:srgbClr val="004989"/>
              </a:solidFill>
            </a:endParaRPr>
          </a:p>
        </p:txBody>
      </p:sp>
      <p:sp>
        <p:nvSpPr>
          <p:cNvPr id="4" name="사다리꼴 3"/>
          <p:cNvSpPr/>
          <p:nvPr/>
        </p:nvSpPr>
        <p:spPr>
          <a:xfrm>
            <a:off x="475146" y="1111726"/>
            <a:ext cx="3376774" cy="392721"/>
          </a:xfrm>
          <a:prstGeom prst="trapezoid">
            <a:avLst/>
          </a:prstGeom>
          <a:solidFill>
            <a:schemeClr val="bg1">
              <a:lumMod val="85000"/>
            </a:schemeClr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tx1"/>
                </a:solidFill>
              </a:rPr>
              <a:t>교직 </a:t>
            </a:r>
            <a:r>
              <a:rPr lang="ko-KR" altLang="en-US" sz="1400" b="1" dirty="0" err="1" smtClean="0">
                <a:solidFill>
                  <a:schemeClr val="tx1"/>
                </a:solidFill>
              </a:rPr>
              <a:t>다중전공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 신청 안내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467544" y="1480946"/>
            <a:ext cx="8280920" cy="4660857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ko-KR" altLang="en-US" sz="1200" dirty="0">
              <a:solidFill>
                <a:schemeClr val="tx1"/>
              </a:solidFill>
            </a:endParaRPr>
          </a:p>
        </p:txBody>
      </p:sp>
      <p:grpSp>
        <p:nvGrpSpPr>
          <p:cNvPr id="41" name="그룹 40"/>
          <p:cNvGrpSpPr/>
          <p:nvPr/>
        </p:nvGrpSpPr>
        <p:grpSpPr>
          <a:xfrm>
            <a:off x="827584" y="1700808"/>
            <a:ext cx="7207998" cy="1778604"/>
            <a:chOff x="1127980" y="2583355"/>
            <a:chExt cx="7207998" cy="2861869"/>
          </a:xfrm>
        </p:grpSpPr>
        <p:sp>
          <p:nvSpPr>
            <p:cNvPr id="42" name="직사각형 41"/>
            <p:cNvSpPr/>
            <p:nvPr/>
          </p:nvSpPr>
          <p:spPr>
            <a:xfrm>
              <a:off x="1144638" y="2594575"/>
              <a:ext cx="2203225" cy="1362997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smtClean="0">
                  <a:solidFill>
                    <a:schemeClr val="tx1"/>
                  </a:solidFill>
                </a:rPr>
                <a:t>교직다중전공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43" name="직사각형 42"/>
            <p:cNvSpPr/>
            <p:nvPr/>
          </p:nvSpPr>
          <p:spPr>
            <a:xfrm>
              <a:off x="1144639" y="2594577"/>
              <a:ext cx="288032" cy="418721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 smtClean="0">
                  <a:solidFill>
                    <a:schemeClr val="bg1"/>
                  </a:solidFill>
                </a:rPr>
                <a:t>1</a:t>
              </a:r>
              <a:endParaRPr lang="ko-KR" altLang="en-US" sz="1200" dirty="0">
                <a:solidFill>
                  <a:schemeClr val="bg1"/>
                </a:solidFill>
              </a:endParaRPr>
            </a:p>
          </p:txBody>
        </p:sp>
        <p:sp>
          <p:nvSpPr>
            <p:cNvPr id="44" name="직사각형 43"/>
            <p:cNvSpPr/>
            <p:nvPr/>
          </p:nvSpPr>
          <p:spPr>
            <a:xfrm>
              <a:off x="1127980" y="4195790"/>
              <a:ext cx="2203225" cy="1249434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smtClean="0">
                  <a:solidFill>
                    <a:schemeClr val="tx1"/>
                  </a:solidFill>
                </a:rPr>
                <a:t>신청절차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45" name="직사각형 44"/>
            <p:cNvSpPr/>
            <p:nvPr/>
          </p:nvSpPr>
          <p:spPr>
            <a:xfrm>
              <a:off x="1127981" y="4195791"/>
              <a:ext cx="288032" cy="418721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 smtClean="0">
                  <a:solidFill>
                    <a:schemeClr val="bg1"/>
                  </a:solidFill>
                </a:rPr>
                <a:t>2</a:t>
              </a:r>
              <a:endParaRPr lang="ko-KR" altLang="en-US" sz="1200" dirty="0">
                <a:solidFill>
                  <a:schemeClr val="bg1"/>
                </a:solidFill>
              </a:endParaRPr>
            </a:p>
          </p:txBody>
        </p:sp>
        <p:sp>
          <p:nvSpPr>
            <p:cNvPr id="46" name="직사각형 45"/>
            <p:cNvSpPr/>
            <p:nvPr/>
          </p:nvSpPr>
          <p:spPr>
            <a:xfrm>
              <a:off x="3647647" y="4195791"/>
              <a:ext cx="4680472" cy="1249433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lnSpc>
                  <a:spcPct val="130000"/>
                </a:lnSpc>
              </a:pPr>
              <a:r>
                <a:rPr lang="ko-KR" altLang="en-US" sz="1400" b="1" kern="0" dirty="0" smtClean="0">
                  <a:solidFill>
                    <a:schemeClr val="accent1">
                      <a:lumMod val="75000"/>
                    </a:schemeClr>
                  </a:solidFill>
                  <a:latin typeface="+mn-ea"/>
                </a:rPr>
                <a:t> </a:t>
              </a:r>
              <a:r>
                <a:rPr lang="en-US" altLang="ko-KR" sz="1400" b="1" kern="0" dirty="0" smtClean="0">
                  <a:solidFill>
                    <a:schemeClr val="accent1">
                      <a:lumMod val="75000"/>
                    </a:schemeClr>
                  </a:solidFill>
                  <a:latin typeface="+mn-ea"/>
                </a:rPr>
                <a:t>HY-in </a:t>
              </a:r>
              <a:r>
                <a:rPr lang="en-US" altLang="ko-KR" sz="1400" b="1" kern="0" dirty="0">
                  <a:solidFill>
                    <a:schemeClr val="accent1">
                      <a:lumMod val="75000"/>
                    </a:schemeClr>
                  </a:solidFill>
                  <a:latin typeface="+mn-ea"/>
                </a:rPr>
                <a:t>→ </a:t>
              </a:r>
              <a:r>
                <a:rPr lang="ko-KR" altLang="en-US" sz="1400" b="1" kern="0" dirty="0">
                  <a:solidFill>
                    <a:schemeClr val="accent1">
                      <a:lumMod val="75000"/>
                    </a:schemeClr>
                  </a:solidFill>
                  <a:latin typeface="+mn-ea"/>
                </a:rPr>
                <a:t>신청 → 교직 → </a:t>
              </a:r>
              <a:r>
                <a:rPr lang="ko-KR" altLang="en-US" sz="1400" b="1" kern="0" dirty="0" err="1">
                  <a:solidFill>
                    <a:schemeClr val="accent1">
                      <a:lumMod val="75000"/>
                    </a:schemeClr>
                  </a:solidFill>
                  <a:latin typeface="+mn-ea"/>
                </a:rPr>
                <a:t>다중전공</a:t>
              </a:r>
              <a:r>
                <a:rPr lang="ko-KR" altLang="en-US" sz="1400" b="1" kern="0" dirty="0">
                  <a:solidFill>
                    <a:schemeClr val="accent1">
                      <a:lumMod val="75000"/>
                    </a:schemeClr>
                  </a:solidFill>
                  <a:latin typeface="+mn-ea"/>
                </a:rPr>
                <a:t> </a:t>
              </a:r>
              <a:r>
                <a:rPr lang="ko-KR" altLang="en-US" sz="1400" b="1" kern="0" dirty="0" err="1">
                  <a:solidFill>
                    <a:schemeClr val="accent1">
                      <a:lumMod val="75000"/>
                    </a:schemeClr>
                  </a:solidFill>
                  <a:latin typeface="+mn-ea"/>
                </a:rPr>
                <a:t>교직신청</a:t>
              </a:r>
              <a:endParaRPr lang="ko-KR" altLang="en-US" sz="1400" b="1" kern="0" dirty="0">
                <a:solidFill>
                  <a:schemeClr val="accent1">
                    <a:lumMod val="75000"/>
                  </a:schemeClr>
                </a:solidFill>
                <a:latin typeface="+mn-ea"/>
              </a:endParaRPr>
            </a:p>
            <a:p>
              <a:pPr algn="ctr" fontAlgn="base">
                <a:lnSpc>
                  <a:spcPct val="130000"/>
                </a:lnSpc>
              </a:pPr>
              <a:r>
                <a:rPr lang="ko-KR" altLang="en-US" sz="1400" b="1" kern="0" dirty="0">
                  <a:solidFill>
                    <a:schemeClr val="accent1">
                      <a:lumMod val="75000"/>
                    </a:schemeClr>
                  </a:solidFill>
                  <a:latin typeface="+mn-ea"/>
                </a:rPr>
                <a:t> → 학과 신청 및 저장 → 신청서 출력 및 </a:t>
              </a:r>
              <a:r>
                <a:rPr lang="ko-KR" altLang="en-US" sz="1400" b="1" kern="0" dirty="0" smtClean="0">
                  <a:solidFill>
                    <a:schemeClr val="accent1">
                      <a:lumMod val="75000"/>
                    </a:schemeClr>
                  </a:solidFill>
                  <a:latin typeface="+mn-ea"/>
                </a:rPr>
                <a:t>제출</a:t>
              </a:r>
              <a:endParaRPr lang="ko-KR" altLang="en-US" sz="1400" b="1" kern="0" dirty="0">
                <a:solidFill>
                  <a:schemeClr val="accent1">
                    <a:lumMod val="75000"/>
                  </a:schemeClr>
                </a:solidFill>
                <a:latin typeface="+mn-ea"/>
              </a:endParaRPr>
            </a:p>
          </p:txBody>
        </p:sp>
        <p:sp>
          <p:nvSpPr>
            <p:cNvPr id="47" name="직사각형 46"/>
            <p:cNvSpPr/>
            <p:nvPr/>
          </p:nvSpPr>
          <p:spPr>
            <a:xfrm>
              <a:off x="3647647" y="2583355"/>
              <a:ext cx="4688331" cy="1388027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lnSpc>
                  <a:spcPct val="130000"/>
                </a:lnSpc>
              </a:pPr>
              <a:r>
                <a:rPr lang="ko-KR" altLang="en-US" sz="1400" b="1" kern="0" dirty="0" smtClean="0">
                  <a:solidFill>
                    <a:srgbClr val="00457D"/>
                  </a:solidFill>
                  <a:latin typeface="+mn-ea"/>
                </a:rPr>
                <a:t> </a:t>
              </a:r>
              <a:r>
                <a:rPr lang="ko-KR" altLang="en-US" sz="1400" b="1" kern="0" dirty="0" err="1" smtClean="0">
                  <a:solidFill>
                    <a:srgbClr val="00457D"/>
                  </a:solidFill>
                  <a:latin typeface="+mn-ea"/>
                </a:rPr>
                <a:t>교직과정이</a:t>
              </a:r>
              <a:r>
                <a:rPr lang="ko-KR" altLang="en-US" sz="1400" b="1" kern="0" dirty="0" smtClean="0">
                  <a:solidFill>
                    <a:srgbClr val="00457D"/>
                  </a:solidFill>
                  <a:latin typeface="+mn-ea"/>
                </a:rPr>
                <a:t> 설치된 </a:t>
              </a:r>
              <a:r>
                <a:rPr lang="ko-KR" altLang="en-US" sz="1400" b="1" kern="0" dirty="0" err="1" smtClean="0">
                  <a:solidFill>
                    <a:srgbClr val="00457D"/>
                  </a:solidFill>
                  <a:latin typeface="+mn-ea"/>
                </a:rPr>
                <a:t>비사범대</a:t>
              </a:r>
              <a:r>
                <a:rPr lang="ko-KR" altLang="en-US" sz="1400" b="1" kern="0" dirty="0" smtClean="0">
                  <a:solidFill>
                    <a:srgbClr val="00457D"/>
                  </a:solidFill>
                  <a:latin typeface="+mn-ea"/>
                </a:rPr>
                <a:t> 학과를 </a:t>
              </a:r>
              <a:r>
                <a:rPr lang="ko-KR" altLang="en-US" sz="1400" b="1" kern="0" dirty="0" err="1" smtClean="0">
                  <a:solidFill>
                    <a:srgbClr val="00457D"/>
                  </a:solidFill>
                  <a:latin typeface="+mn-ea"/>
                </a:rPr>
                <a:t>다중전공할</a:t>
              </a:r>
              <a:r>
                <a:rPr lang="ko-KR" altLang="en-US" sz="1400" b="1" kern="0" dirty="0" smtClean="0">
                  <a:solidFill>
                    <a:srgbClr val="00457D"/>
                  </a:solidFill>
                  <a:latin typeface="+mn-ea"/>
                </a:rPr>
                <a:t> 경우</a:t>
              </a:r>
              <a:endParaRPr lang="en-US" altLang="ko-KR" sz="1400" b="1" kern="0" dirty="0" smtClean="0">
                <a:solidFill>
                  <a:srgbClr val="00457D"/>
                </a:solidFill>
                <a:latin typeface="+mn-ea"/>
              </a:endParaRPr>
            </a:p>
            <a:p>
              <a:pPr algn="ctr" fontAlgn="base">
                <a:lnSpc>
                  <a:spcPct val="130000"/>
                </a:lnSpc>
              </a:pPr>
              <a:r>
                <a:rPr lang="en-US" altLang="ko-KR" sz="1400" b="1" kern="0" dirty="0" smtClean="0">
                  <a:solidFill>
                    <a:srgbClr val="00457D"/>
                  </a:solidFill>
                  <a:latin typeface="+mn-ea"/>
                </a:rPr>
                <a:t>(</a:t>
              </a:r>
              <a:r>
                <a:rPr lang="ko-KR" altLang="en-US" sz="1400" b="1" kern="0" dirty="0" err="1" smtClean="0">
                  <a:solidFill>
                    <a:srgbClr val="00457D"/>
                  </a:solidFill>
                  <a:latin typeface="+mn-ea"/>
                </a:rPr>
                <a:t>신청시기</a:t>
              </a:r>
              <a:r>
                <a:rPr lang="ko-KR" altLang="en-US" sz="1400" b="1" kern="0" dirty="0" smtClean="0">
                  <a:solidFill>
                    <a:srgbClr val="00457D"/>
                  </a:solidFill>
                  <a:latin typeface="+mn-ea"/>
                </a:rPr>
                <a:t> </a:t>
              </a:r>
              <a:r>
                <a:rPr lang="en-US" altLang="ko-KR" sz="1400" b="1" kern="0" dirty="0" smtClean="0">
                  <a:solidFill>
                    <a:srgbClr val="00457D"/>
                  </a:solidFill>
                  <a:latin typeface="+mn-ea"/>
                </a:rPr>
                <a:t>: </a:t>
              </a:r>
              <a:r>
                <a:rPr lang="ko-KR" altLang="en-US" sz="1400" b="1" kern="0" dirty="0" smtClean="0">
                  <a:solidFill>
                    <a:srgbClr val="00457D"/>
                  </a:solidFill>
                  <a:latin typeface="+mn-ea"/>
                </a:rPr>
                <a:t>매년 </a:t>
              </a:r>
              <a:r>
                <a:rPr lang="en-US" altLang="ko-KR" sz="1400" b="1" kern="0" dirty="0" smtClean="0">
                  <a:solidFill>
                    <a:srgbClr val="00457D"/>
                  </a:solidFill>
                  <a:latin typeface="+mn-ea"/>
                </a:rPr>
                <a:t>6</a:t>
              </a:r>
              <a:r>
                <a:rPr lang="ko-KR" altLang="en-US" sz="1400" b="1" kern="0" dirty="0" smtClean="0">
                  <a:solidFill>
                    <a:srgbClr val="00457D"/>
                  </a:solidFill>
                  <a:latin typeface="+mn-ea"/>
                </a:rPr>
                <a:t>월 중순</a:t>
              </a:r>
              <a:r>
                <a:rPr lang="en-US" altLang="ko-KR" sz="1400" b="1" kern="0" dirty="0" smtClean="0">
                  <a:solidFill>
                    <a:srgbClr val="00457D"/>
                  </a:solidFill>
                  <a:latin typeface="+mn-ea"/>
                </a:rPr>
                <a:t>)</a:t>
              </a:r>
              <a:endParaRPr lang="ko-KR" altLang="en-US" sz="1400" dirty="0"/>
            </a:p>
          </p:txBody>
        </p:sp>
      </p:grpSp>
      <p:grpSp>
        <p:nvGrpSpPr>
          <p:cNvPr id="52" name="그룹 51"/>
          <p:cNvGrpSpPr/>
          <p:nvPr/>
        </p:nvGrpSpPr>
        <p:grpSpPr>
          <a:xfrm>
            <a:off x="819725" y="3586374"/>
            <a:ext cx="7207998" cy="1778604"/>
            <a:chOff x="1127980" y="2583355"/>
            <a:chExt cx="7207998" cy="2861869"/>
          </a:xfrm>
        </p:grpSpPr>
        <p:sp>
          <p:nvSpPr>
            <p:cNvPr id="53" name="직사각형 52"/>
            <p:cNvSpPr/>
            <p:nvPr/>
          </p:nvSpPr>
          <p:spPr>
            <a:xfrm>
              <a:off x="1144638" y="2594575"/>
              <a:ext cx="2203225" cy="1376808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smtClean="0">
                  <a:solidFill>
                    <a:schemeClr val="tx1"/>
                  </a:solidFill>
                </a:rPr>
                <a:t>제출서류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54" name="직사각형 53"/>
            <p:cNvSpPr/>
            <p:nvPr/>
          </p:nvSpPr>
          <p:spPr>
            <a:xfrm>
              <a:off x="1144639" y="2594577"/>
              <a:ext cx="288032" cy="418721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 smtClean="0">
                  <a:solidFill>
                    <a:schemeClr val="bg1"/>
                  </a:solidFill>
                </a:rPr>
                <a:t>3</a:t>
              </a:r>
              <a:endParaRPr lang="ko-KR" altLang="en-US" sz="1200" dirty="0">
                <a:solidFill>
                  <a:schemeClr val="bg1"/>
                </a:solidFill>
              </a:endParaRPr>
            </a:p>
          </p:txBody>
        </p:sp>
        <p:sp>
          <p:nvSpPr>
            <p:cNvPr id="55" name="직사각형 54"/>
            <p:cNvSpPr/>
            <p:nvPr/>
          </p:nvSpPr>
          <p:spPr>
            <a:xfrm>
              <a:off x="1127980" y="4195790"/>
              <a:ext cx="2203225" cy="1249434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smtClean="0">
                  <a:solidFill>
                    <a:schemeClr val="tx1"/>
                  </a:solidFill>
                </a:rPr>
                <a:t>유의사항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56" name="직사각형 55"/>
            <p:cNvSpPr/>
            <p:nvPr/>
          </p:nvSpPr>
          <p:spPr>
            <a:xfrm>
              <a:off x="1127981" y="4195791"/>
              <a:ext cx="288032" cy="418721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 smtClean="0">
                  <a:solidFill>
                    <a:schemeClr val="bg1"/>
                  </a:solidFill>
                </a:rPr>
                <a:t>4</a:t>
              </a:r>
              <a:endParaRPr lang="ko-KR" altLang="en-US" sz="1200" dirty="0">
                <a:solidFill>
                  <a:schemeClr val="bg1"/>
                </a:solidFill>
              </a:endParaRPr>
            </a:p>
          </p:txBody>
        </p:sp>
        <p:sp>
          <p:nvSpPr>
            <p:cNvPr id="57" name="직사각형 56"/>
            <p:cNvSpPr/>
            <p:nvPr/>
          </p:nvSpPr>
          <p:spPr>
            <a:xfrm>
              <a:off x="3647647" y="4195790"/>
              <a:ext cx="4680472" cy="1249434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 fontAlgn="base">
                <a:lnSpc>
                  <a:spcPct val="130000"/>
                </a:lnSpc>
              </a:pPr>
              <a:endParaRPr lang="en-US" altLang="ko-KR" sz="1400" b="1" kern="0" dirty="0" smtClean="0">
                <a:solidFill>
                  <a:srgbClr val="00457D"/>
                </a:solidFill>
                <a:latin typeface="+mn-ea"/>
              </a:endParaRPr>
            </a:p>
            <a:p>
              <a:pPr algn="ctr" fontAlgn="base">
                <a:lnSpc>
                  <a:spcPct val="130000"/>
                </a:lnSpc>
              </a:pPr>
              <a:r>
                <a:rPr lang="ko-KR" altLang="en-US" sz="1400" b="1" kern="0" dirty="0" smtClean="0">
                  <a:solidFill>
                    <a:srgbClr val="00457D"/>
                  </a:solidFill>
                  <a:latin typeface="+mn-ea"/>
                </a:rPr>
                <a:t>신청서 미제출시 교직다중전공 불가</a:t>
              </a:r>
              <a:endParaRPr lang="en-US" altLang="ko-KR" sz="1400" b="1" kern="0" dirty="0" smtClean="0">
                <a:solidFill>
                  <a:srgbClr val="00457D"/>
                </a:solidFill>
                <a:latin typeface="+mn-ea"/>
              </a:endParaRPr>
            </a:p>
            <a:p>
              <a:pPr algn="ctr" fontAlgn="base">
                <a:lnSpc>
                  <a:spcPct val="130000"/>
                </a:lnSpc>
              </a:pPr>
              <a:endParaRPr lang="ko-KR" altLang="en-US" sz="1400" b="1" kern="0" dirty="0">
                <a:solidFill>
                  <a:srgbClr val="00457D"/>
                </a:solidFill>
                <a:latin typeface="+mn-ea"/>
              </a:endParaRPr>
            </a:p>
          </p:txBody>
        </p:sp>
        <p:sp>
          <p:nvSpPr>
            <p:cNvPr id="58" name="직사각형 57"/>
            <p:cNvSpPr/>
            <p:nvPr/>
          </p:nvSpPr>
          <p:spPr>
            <a:xfrm>
              <a:off x="3647647" y="2583355"/>
              <a:ext cx="4688331" cy="1388027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 fontAlgn="base">
                <a:lnSpc>
                  <a:spcPct val="130000"/>
                </a:lnSpc>
              </a:pPr>
              <a:r>
                <a:rPr lang="ko-KR" altLang="en-US" sz="1400" b="1" kern="0" dirty="0" smtClean="0">
                  <a:solidFill>
                    <a:srgbClr val="00457D"/>
                  </a:solidFill>
                  <a:latin typeface="+mn-ea"/>
                </a:rPr>
                <a:t> </a:t>
              </a:r>
              <a:endParaRPr lang="en-US" altLang="ko-KR" sz="1400" b="1" kern="0" dirty="0" smtClean="0">
                <a:solidFill>
                  <a:srgbClr val="00457D"/>
                </a:solidFill>
                <a:latin typeface="+mn-ea"/>
              </a:endParaRPr>
            </a:p>
            <a:p>
              <a:pPr algn="ctr" fontAlgn="base">
                <a:lnSpc>
                  <a:spcPct val="130000"/>
                </a:lnSpc>
              </a:pPr>
              <a:r>
                <a:rPr lang="ko-KR" altLang="en-US" sz="1400" b="1" kern="0" dirty="0" smtClean="0">
                  <a:solidFill>
                    <a:srgbClr val="00457D"/>
                  </a:solidFill>
                  <a:latin typeface="+mn-ea"/>
                </a:rPr>
                <a:t>교직 </a:t>
              </a:r>
              <a:r>
                <a:rPr lang="ko-KR" altLang="en-US" sz="1400" b="1" kern="0" dirty="0" err="1" smtClean="0">
                  <a:solidFill>
                    <a:srgbClr val="00457D"/>
                  </a:solidFill>
                  <a:latin typeface="+mn-ea"/>
                </a:rPr>
                <a:t>다중전공</a:t>
              </a:r>
              <a:r>
                <a:rPr lang="ko-KR" altLang="en-US" sz="1400" b="1" kern="0" dirty="0" smtClean="0">
                  <a:solidFill>
                    <a:srgbClr val="00457D"/>
                  </a:solidFill>
                  <a:latin typeface="+mn-ea"/>
                </a:rPr>
                <a:t> 신청서</a:t>
              </a:r>
              <a:r>
                <a:rPr lang="en-US" altLang="ko-KR" sz="1400" b="1" kern="0" dirty="0" smtClean="0">
                  <a:solidFill>
                    <a:srgbClr val="00457D"/>
                  </a:solidFill>
                  <a:latin typeface="+mn-ea"/>
                </a:rPr>
                <a:t>(</a:t>
              </a:r>
              <a:r>
                <a:rPr lang="ko-KR" altLang="en-US" sz="1400" b="1" kern="0" dirty="0" smtClean="0">
                  <a:solidFill>
                    <a:srgbClr val="00457D"/>
                  </a:solidFill>
                  <a:latin typeface="+mn-ea"/>
                </a:rPr>
                <a:t>교직과 제출</a:t>
              </a:r>
              <a:r>
                <a:rPr lang="en-US" altLang="ko-KR" sz="1400" b="1" kern="0" dirty="0" smtClean="0">
                  <a:solidFill>
                    <a:srgbClr val="00457D"/>
                  </a:solidFill>
                  <a:latin typeface="+mn-ea"/>
                </a:rPr>
                <a:t>)</a:t>
              </a:r>
              <a:endParaRPr lang="ko-KR" altLang="en-US" sz="1400" dirty="0"/>
            </a:p>
          </p:txBody>
        </p:sp>
      </p:grpSp>
      <p:sp>
        <p:nvSpPr>
          <p:cNvPr id="59" name="TextBox 58"/>
          <p:cNvSpPr txBox="1"/>
          <p:nvPr/>
        </p:nvSpPr>
        <p:spPr>
          <a:xfrm>
            <a:off x="913267" y="5471940"/>
            <a:ext cx="738947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100" b="1" dirty="0" smtClean="0"/>
              <a:t>사범대 </a:t>
            </a:r>
            <a:r>
              <a:rPr lang="ko-KR" altLang="en-US" sz="1100" b="1" dirty="0" smtClean="0"/>
              <a:t>학과를 </a:t>
            </a:r>
            <a:r>
              <a:rPr lang="ko-KR" altLang="en-US" sz="1100" b="1" dirty="0" err="1" smtClean="0"/>
              <a:t>다중전공</a:t>
            </a:r>
            <a:r>
              <a:rPr lang="ko-KR" altLang="en-US" sz="1100" b="1" dirty="0" smtClean="0"/>
              <a:t> 신청할 경우 자동으로 교직 다중전공까지 이수해야 졸업이 가능하며</a:t>
            </a:r>
            <a:endParaRPr lang="en-US" altLang="ko-KR" sz="1100" b="1" dirty="0" smtClean="0"/>
          </a:p>
          <a:p>
            <a:pPr>
              <a:lnSpc>
                <a:spcPct val="150000"/>
              </a:lnSpc>
            </a:pPr>
            <a:r>
              <a:rPr lang="en-US" altLang="ko-KR" sz="1100" b="1" dirty="0"/>
              <a:t> </a:t>
            </a:r>
            <a:r>
              <a:rPr lang="en-US" altLang="ko-KR" sz="1100" b="1" dirty="0" smtClean="0"/>
              <a:t>   </a:t>
            </a:r>
            <a:r>
              <a:rPr lang="ko-KR" altLang="en-US" sz="1100" b="1" dirty="0" err="1" smtClean="0"/>
              <a:t>비사범대</a:t>
            </a:r>
            <a:r>
              <a:rPr lang="ko-KR" altLang="en-US" sz="1100" b="1" dirty="0" smtClean="0"/>
              <a:t> 학과의 교직과정을 이수하고자 하는 학생은 </a:t>
            </a:r>
            <a:r>
              <a:rPr lang="ko-KR" altLang="en-US" sz="1100" b="1" dirty="0" err="1" smtClean="0"/>
              <a:t>비사범대</a:t>
            </a:r>
            <a:r>
              <a:rPr lang="ko-KR" altLang="en-US" sz="1100" b="1" dirty="0" smtClean="0"/>
              <a:t> 학과 </a:t>
            </a:r>
            <a:r>
              <a:rPr lang="en-US" altLang="ko-KR" sz="1100" b="1" dirty="0" smtClean="0"/>
              <a:t>‘</a:t>
            </a:r>
            <a:r>
              <a:rPr lang="ko-KR" altLang="en-US" sz="1100" b="1" dirty="0" smtClean="0"/>
              <a:t>교직다중전공</a:t>
            </a:r>
            <a:r>
              <a:rPr lang="en-US" altLang="ko-KR" sz="1100" b="1" dirty="0" smtClean="0"/>
              <a:t>＇</a:t>
            </a:r>
            <a:r>
              <a:rPr lang="ko-KR" altLang="en-US" sz="1100" b="1" dirty="0" smtClean="0"/>
              <a:t>을 반드시 신청해야 함</a:t>
            </a:r>
            <a:endParaRPr lang="ko-KR" altLang="en-US" sz="1100" b="1" dirty="0"/>
          </a:p>
        </p:txBody>
      </p:sp>
    </p:spTree>
    <p:extLst>
      <p:ext uri="{BB962C8B-B14F-4D97-AF65-F5344CB8AC3E}">
        <p14:creationId xmlns:p14="http://schemas.microsoft.com/office/powerpoint/2010/main" val="4262432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그룹 8"/>
          <p:cNvGrpSpPr/>
          <p:nvPr/>
        </p:nvGrpSpPr>
        <p:grpSpPr>
          <a:xfrm>
            <a:off x="647564" y="1621148"/>
            <a:ext cx="6696744" cy="4664687"/>
            <a:chOff x="647564" y="1621148"/>
            <a:chExt cx="6696744" cy="4664687"/>
          </a:xfrm>
        </p:grpSpPr>
        <p:sp>
          <p:nvSpPr>
            <p:cNvPr id="6" name="직사각형 5"/>
            <p:cNvSpPr/>
            <p:nvPr/>
          </p:nvSpPr>
          <p:spPr>
            <a:xfrm>
              <a:off x="647564" y="1621148"/>
              <a:ext cx="6696744" cy="4660857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ko-KR" altLang="en-US" sz="1200" dirty="0">
                <a:solidFill>
                  <a:schemeClr val="tx1"/>
                </a:solidFill>
              </a:endParaRPr>
            </a:p>
          </p:txBody>
        </p:sp>
        <p:pic>
          <p:nvPicPr>
            <p:cNvPr id="1025" name="_x147026256" descr="EMB00002f5c2240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7564" y="1624978"/>
              <a:ext cx="6696744" cy="46608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" name="TextBox 4"/>
          <p:cNvSpPr txBox="1"/>
          <p:nvPr/>
        </p:nvSpPr>
        <p:spPr>
          <a:xfrm>
            <a:off x="6516216" y="6453336"/>
            <a:ext cx="2232248" cy="2231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850" spc="20" dirty="0" smtClean="0">
                <a:solidFill>
                  <a:srgbClr val="004989"/>
                </a:solidFill>
              </a:rPr>
              <a:t>교직과정 안내</a:t>
            </a:r>
            <a:endParaRPr lang="ko-KR" altLang="en-US" sz="850" spc="20" dirty="0">
              <a:solidFill>
                <a:srgbClr val="004989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9552" y="332656"/>
            <a:ext cx="4176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spc="-150" dirty="0" err="1" smtClean="0">
                <a:solidFill>
                  <a:srgbClr val="004989"/>
                </a:solidFill>
              </a:rPr>
              <a:t>교직관련</a:t>
            </a:r>
            <a:r>
              <a:rPr lang="ko-KR" altLang="en-US" sz="2400" b="1" spc="-150" dirty="0" smtClean="0">
                <a:solidFill>
                  <a:srgbClr val="004989"/>
                </a:solidFill>
              </a:rPr>
              <a:t> 공지</a:t>
            </a:r>
            <a:endParaRPr lang="en-US" altLang="ko-KR" sz="2400" b="1" spc="-150" dirty="0" smtClean="0">
              <a:solidFill>
                <a:srgbClr val="004989"/>
              </a:solidFill>
            </a:endParaRPr>
          </a:p>
        </p:txBody>
      </p:sp>
      <p:sp>
        <p:nvSpPr>
          <p:cNvPr id="4" name="사다리꼴 3"/>
          <p:cNvSpPr/>
          <p:nvPr/>
        </p:nvSpPr>
        <p:spPr>
          <a:xfrm>
            <a:off x="475146" y="1111726"/>
            <a:ext cx="5248982" cy="392721"/>
          </a:xfrm>
          <a:prstGeom prst="trapezoid">
            <a:avLst/>
          </a:prstGeom>
          <a:solidFill>
            <a:schemeClr val="bg1">
              <a:lumMod val="85000"/>
            </a:schemeClr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tx1"/>
                </a:solidFill>
              </a:rPr>
              <a:t>교직 안내 홈페이지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(</a:t>
            </a:r>
            <a:r>
              <a:rPr lang="en-US" altLang="ko-KR" sz="1600" u="sng" dirty="0">
                <a:hlinkClick r:id="rId4"/>
              </a:rPr>
              <a:t>https://teacher.hanyang.ac.kr</a:t>
            </a:r>
            <a:r>
              <a:rPr lang="en-US" altLang="ko-KR" u="sng" dirty="0" smtClean="0">
                <a:hlinkClick r:id="rId4"/>
              </a:rPr>
              <a:t>/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)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 확인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pic>
        <p:nvPicPr>
          <p:cNvPr id="20" name="그림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477" y="997653"/>
            <a:ext cx="1115842" cy="97578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" name="직사각형 2"/>
          <p:cNvSpPr/>
          <p:nvPr/>
        </p:nvSpPr>
        <p:spPr>
          <a:xfrm>
            <a:off x="3131839" y="2904010"/>
            <a:ext cx="1764195" cy="596998"/>
          </a:xfrm>
          <a:prstGeom prst="rect">
            <a:avLst/>
          </a:prstGeom>
          <a:noFill/>
          <a:ln w="57150">
            <a:solidFill>
              <a:srgbClr val="FFFF00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rgbClr val="FFFF00"/>
              </a:solidFill>
            </a:endParaRPr>
          </a:p>
        </p:txBody>
      </p:sp>
      <p:sp>
        <p:nvSpPr>
          <p:cNvPr id="22" name="모서리가 둥근 사각형 설명선 21"/>
          <p:cNvSpPr/>
          <p:nvPr/>
        </p:nvSpPr>
        <p:spPr>
          <a:xfrm>
            <a:off x="6516215" y="3068960"/>
            <a:ext cx="2448273" cy="882617"/>
          </a:xfrm>
          <a:prstGeom prst="wedgeRoundRectCallout">
            <a:avLst>
              <a:gd name="adj1" fmla="val 18453"/>
              <a:gd name="adj2" fmla="val 101846"/>
              <a:gd name="adj3" fmla="val 16667"/>
            </a:avLst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tx1"/>
                </a:solidFill>
              </a:rPr>
              <a:t>홈페이지 </a:t>
            </a:r>
            <a:r>
              <a:rPr lang="ko-KR" altLang="en-US" sz="1200" b="1" dirty="0" err="1" smtClean="0">
                <a:solidFill>
                  <a:schemeClr val="tx1"/>
                </a:solidFill>
              </a:rPr>
              <a:t>즐겨찾기는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 필수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!</a:t>
            </a:r>
          </a:p>
          <a:p>
            <a:pPr algn="ctr"/>
            <a:r>
              <a:rPr lang="ko-KR" altLang="en-US" sz="1200" b="1" dirty="0" smtClean="0">
                <a:solidFill>
                  <a:schemeClr val="tx1"/>
                </a:solidFill>
              </a:rPr>
              <a:t>공지사항은 꼼꼼히 확인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-108520" y="-41563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2261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516216" y="6453336"/>
            <a:ext cx="2232248" cy="2231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850" spc="20" dirty="0" smtClean="0">
                <a:solidFill>
                  <a:srgbClr val="004989"/>
                </a:solidFill>
              </a:rPr>
              <a:t>교직과정 안내</a:t>
            </a:r>
            <a:endParaRPr lang="ko-KR" altLang="en-US" sz="850" spc="20" dirty="0">
              <a:solidFill>
                <a:srgbClr val="004989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9552" y="332656"/>
            <a:ext cx="4176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spc="-150" dirty="0" smtClean="0">
                <a:solidFill>
                  <a:srgbClr val="004989"/>
                </a:solidFill>
              </a:rPr>
              <a:t>교직 이수 안내 및 문의</a:t>
            </a:r>
            <a:endParaRPr lang="en-US" altLang="ko-KR" sz="2400" b="1" spc="-150" dirty="0" smtClean="0">
              <a:solidFill>
                <a:srgbClr val="004989"/>
              </a:solidFill>
            </a:endParaRPr>
          </a:p>
        </p:txBody>
      </p:sp>
      <p:sp>
        <p:nvSpPr>
          <p:cNvPr id="4" name="사다리꼴 3"/>
          <p:cNvSpPr/>
          <p:nvPr/>
        </p:nvSpPr>
        <p:spPr>
          <a:xfrm>
            <a:off x="475146" y="1111726"/>
            <a:ext cx="3376774" cy="392721"/>
          </a:xfrm>
          <a:prstGeom prst="trapezoid">
            <a:avLst/>
          </a:prstGeom>
          <a:solidFill>
            <a:schemeClr val="bg1">
              <a:lumMod val="85000"/>
            </a:schemeClr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smtClean="0">
                <a:solidFill>
                  <a:schemeClr val="tx1"/>
                </a:solidFill>
              </a:rPr>
              <a:t>개인별 교직이수내역 조회방법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467544" y="1504447"/>
            <a:ext cx="8152109" cy="1636521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358819" y="1959771"/>
            <a:ext cx="983337" cy="605133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smtClean="0">
                <a:solidFill>
                  <a:schemeClr val="tx1"/>
                </a:solidFill>
              </a:rPr>
              <a:t>HY-in</a:t>
            </a:r>
          </a:p>
          <a:p>
            <a:pPr algn="ctr"/>
            <a:r>
              <a:rPr lang="ko-KR" altLang="en-US" sz="1200" b="1" dirty="0" smtClean="0">
                <a:solidFill>
                  <a:schemeClr val="tx1"/>
                </a:solidFill>
              </a:rPr>
              <a:t>로그</a:t>
            </a:r>
            <a:r>
              <a:rPr lang="ko-KR" altLang="en-US" sz="1200" b="1" dirty="0">
                <a:solidFill>
                  <a:schemeClr val="tx1"/>
                </a:solidFill>
              </a:rPr>
              <a:t>인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2726971" y="1959771"/>
            <a:ext cx="983337" cy="605133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smtClean="0">
                <a:solidFill>
                  <a:schemeClr val="tx1"/>
                </a:solidFill>
              </a:rPr>
              <a:t>MY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홈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cxnSp>
        <p:nvCxnSpPr>
          <p:cNvPr id="10" name="직선 화살표 연결선 9"/>
          <p:cNvCxnSpPr>
            <a:stCxn id="8" idx="3"/>
            <a:endCxn id="9" idx="1"/>
          </p:cNvCxnSpPr>
          <p:nvPr/>
        </p:nvCxnSpPr>
        <p:spPr>
          <a:xfrm>
            <a:off x="2342156" y="2262338"/>
            <a:ext cx="384815" cy="0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headEnd type="none" w="med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직선 화살표 연결선 10"/>
          <p:cNvCxnSpPr>
            <a:stCxn id="9" idx="3"/>
            <a:endCxn id="12" idx="1"/>
          </p:cNvCxnSpPr>
          <p:nvPr/>
        </p:nvCxnSpPr>
        <p:spPr>
          <a:xfrm flipV="1">
            <a:off x="3710308" y="2262337"/>
            <a:ext cx="384815" cy="1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headEnd type="none" w="med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직사각형 11"/>
          <p:cNvSpPr/>
          <p:nvPr/>
        </p:nvSpPr>
        <p:spPr>
          <a:xfrm>
            <a:off x="4095123" y="1959770"/>
            <a:ext cx="983337" cy="605133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smtClean="0">
                <a:solidFill>
                  <a:schemeClr val="tx1"/>
                </a:solidFill>
              </a:rPr>
              <a:t>학생정보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5404550" y="1959771"/>
            <a:ext cx="2150159" cy="605133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smtClean="0">
                <a:solidFill>
                  <a:schemeClr val="tx1"/>
                </a:solidFill>
              </a:rPr>
              <a:t>교직사정내역조회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cxnSp>
        <p:nvCxnSpPr>
          <p:cNvPr id="14" name="직선 화살표 연결선 13"/>
          <p:cNvCxnSpPr>
            <a:stCxn id="12" idx="3"/>
            <a:endCxn id="13" idx="1"/>
          </p:cNvCxnSpPr>
          <p:nvPr/>
        </p:nvCxnSpPr>
        <p:spPr>
          <a:xfrm>
            <a:off x="5078460" y="2262337"/>
            <a:ext cx="326090" cy="1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headEnd type="none" w="med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사다리꼴 14"/>
          <p:cNvSpPr/>
          <p:nvPr/>
        </p:nvSpPr>
        <p:spPr>
          <a:xfrm>
            <a:off x="464594" y="3645024"/>
            <a:ext cx="3376774" cy="392721"/>
          </a:xfrm>
          <a:prstGeom prst="trapezoid">
            <a:avLst/>
          </a:prstGeom>
          <a:solidFill>
            <a:schemeClr val="bg1">
              <a:lumMod val="85000"/>
            </a:schemeClr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tx1"/>
                </a:solidFill>
              </a:rPr>
              <a:t>교직이수 관련 문의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456992" y="4037745"/>
            <a:ext cx="8152109" cy="1636521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ko-KR" altLang="en-US" sz="1200" dirty="0">
              <a:solidFill>
                <a:schemeClr val="tx1"/>
              </a:solidFill>
            </a:endParaRPr>
          </a:p>
        </p:txBody>
      </p:sp>
      <p:pic>
        <p:nvPicPr>
          <p:cNvPr id="17" name="Picture 2" descr="C:\Users\USER\AppData\Local\Microsoft\Windows\Temporary Internet Files\Content.IE5\38VLY7EI\120px-Telefono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504824"/>
            <a:ext cx="702361" cy="702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5A6A5844-E4A2-164F-91E1-2A6CA3A06010}"/>
              </a:ext>
            </a:extLst>
          </p:cNvPr>
          <p:cNvSpPr/>
          <p:nvPr/>
        </p:nvSpPr>
        <p:spPr>
          <a:xfrm>
            <a:off x="1775616" y="4179211"/>
            <a:ext cx="5357557" cy="10279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 latinLnBrk="0">
              <a:lnSpc>
                <a:spcPct val="160000"/>
              </a:lnSpc>
            </a:pPr>
            <a:r>
              <a:rPr lang="ko-KR" altLang="en-US" sz="1900" b="1" kern="0" dirty="0">
                <a:solidFill>
                  <a:srgbClr val="000000"/>
                </a:solidFill>
                <a:latin typeface="+mn-ea"/>
              </a:rPr>
              <a:t>교직과 </a:t>
            </a:r>
            <a:r>
              <a:rPr lang="en-US" altLang="ko-KR" sz="1900" b="1" kern="0" dirty="0">
                <a:solidFill>
                  <a:srgbClr val="000000"/>
                </a:solidFill>
                <a:latin typeface="+mn-ea"/>
              </a:rPr>
              <a:t>(</a:t>
            </a:r>
            <a:r>
              <a:rPr lang="ko-KR" altLang="en-US" sz="1900" b="1" kern="0" dirty="0">
                <a:solidFill>
                  <a:srgbClr val="000000"/>
                </a:solidFill>
                <a:latin typeface="+mn-ea"/>
              </a:rPr>
              <a:t>사범대학 본관 </a:t>
            </a:r>
            <a:r>
              <a:rPr lang="en-US" altLang="ko-KR" sz="1900" b="1" kern="0" dirty="0" smtClean="0">
                <a:solidFill>
                  <a:srgbClr val="000000"/>
                </a:solidFill>
                <a:latin typeface="+mn-ea"/>
              </a:rPr>
              <a:t>108</a:t>
            </a:r>
            <a:r>
              <a:rPr lang="ko-KR" altLang="en-US" sz="1900" b="1" kern="0" dirty="0" smtClean="0">
                <a:solidFill>
                  <a:srgbClr val="000000"/>
                </a:solidFill>
                <a:latin typeface="+mn-ea"/>
              </a:rPr>
              <a:t>호</a:t>
            </a:r>
            <a:r>
              <a:rPr lang="en-US" altLang="ko-KR" sz="1900" b="1" kern="0" dirty="0" smtClean="0">
                <a:solidFill>
                  <a:srgbClr val="000000"/>
                </a:solidFill>
                <a:latin typeface="+mn-ea"/>
              </a:rPr>
              <a:t>)</a:t>
            </a:r>
          </a:p>
          <a:p>
            <a:pPr algn="ctr" fontAlgn="base" latinLnBrk="0">
              <a:lnSpc>
                <a:spcPct val="160000"/>
              </a:lnSpc>
            </a:pPr>
            <a:r>
              <a:rPr lang="en-US" altLang="ko-KR" sz="1900" b="1" kern="0" dirty="0" smtClean="0">
                <a:solidFill>
                  <a:srgbClr val="000000"/>
                </a:solidFill>
                <a:latin typeface="+mn-ea"/>
                <a:hlinkClick r:id="rId4"/>
              </a:rPr>
              <a:t>hyteacher@hanyang.ac.kr</a:t>
            </a:r>
            <a:r>
              <a:rPr lang="en-US" altLang="ko-KR" sz="1900" b="1" kern="0" dirty="0">
                <a:solidFill>
                  <a:srgbClr val="000000"/>
                </a:solidFill>
                <a:latin typeface="+mn-ea"/>
              </a:rPr>
              <a:t> / ☎ 2220- </a:t>
            </a:r>
            <a:r>
              <a:rPr lang="en-US" altLang="ko-KR" sz="1900" b="1" kern="0" dirty="0" smtClean="0">
                <a:solidFill>
                  <a:srgbClr val="000000"/>
                </a:solidFill>
                <a:latin typeface="+mn-ea"/>
              </a:rPr>
              <a:t>1092 </a:t>
            </a:r>
            <a:endParaRPr lang="ko-KR" altLang="en-US" sz="1900" b="1" kern="0" dirty="0">
              <a:solidFill>
                <a:srgbClr val="000000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89931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691680" y="3924345"/>
            <a:ext cx="576064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000" b="1" spc="-120" dirty="0" smtClean="0">
                <a:solidFill>
                  <a:schemeClr val="bg1"/>
                </a:solidFill>
              </a:rPr>
              <a:t>감사합니다</a:t>
            </a:r>
            <a:endParaRPr lang="en-US" altLang="ko-KR" sz="3000" b="1" spc="-120" dirty="0" smtClean="0">
              <a:solidFill>
                <a:schemeClr val="bg1"/>
              </a:solidFill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23712"/>
            <a:ext cx="1490475" cy="12496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04000" y="2855198"/>
            <a:ext cx="5760640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ko-KR" altLang="en-US" sz="3200" b="1" spc="-150" dirty="0">
                <a:solidFill>
                  <a:srgbClr val="004989"/>
                </a:solidFill>
              </a:rPr>
              <a:t>감사합니다</a:t>
            </a:r>
            <a:endParaRPr lang="en-US" altLang="ko-KR" sz="3200" b="1" spc="-150" dirty="0">
              <a:solidFill>
                <a:srgbClr val="004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3834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 w="3175">
          <a:solidFill>
            <a:schemeClr val="bg1">
              <a:lumMod val="50000"/>
            </a:schemeClr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a:spPr>
      <a:bodyPr rtlCol="0" anchor="ctr"/>
      <a:lstStyle>
        <a:defPPr algn="ctr">
          <a:defRPr sz="1200" dirty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bg1">
              <a:lumMod val="50000"/>
            </a:schemeClr>
          </a:solidFill>
          <a:prstDash val="lgDash"/>
          <a:tailEnd type="triangl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1697</TotalTime>
  <Words>1370</Words>
  <Application>Microsoft Office PowerPoint</Application>
  <PresentationFormat>화면 슬라이드 쇼(4:3)</PresentationFormat>
  <Paragraphs>444</Paragraphs>
  <Slides>23</Slides>
  <Notes>21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23</vt:i4>
      </vt:variant>
    </vt:vector>
  </HeadingPairs>
  <TitlesOfParts>
    <vt:vector size="30" baseType="lpstr">
      <vt:lpstr>HY견고딕</vt:lpstr>
      <vt:lpstr>굴림체</vt:lpstr>
      <vt:lpstr>맑은 고딕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HYU</dc:creator>
  <cp:lastModifiedBy>HYU</cp:lastModifiedBy>
  <cp:revision>337</cp:revision>
  <dcterms:created xsi:type="dcterms:W3CDTF">2019-04-18T00:18:48Z</dcterms:created>
  <dcterms:modified xsi:type="dcterms:W3CDTF">2021-04-07T06:22:38Z</dcterms:modified>
</cp:coreProperties>
</file>